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273" r:id="rId3"/>
    <p:sldId id="256" r:id="rId4"/>
    <p:sldId id="257" r:id="rId5"/>
    <p:sldId id="259" r:id="rId6"/>
    <p:sldId id="260" r:id="rId7"/>
    <p:sldId id="261" r:id="rId8"/>
    <p:sldId id="263" r:id="rId9"/>
    <p:sldId id="270" r:id="rId10"/>
    <p:sldId id="262" r:id="rId11"/>
    <p:sldId id="271" r:id="rId12"/>
    <p:sldId id="265" r:id="rId13"/>
    <p:sldId id="266" r:id="rId14"/>
    <p:sldId id="274" r:id="rId15"/>
    <p:sldId id="267" r:id="rId16"/>
    <p:sldId id="268" r:id="rId17"/>
    <p:sldId id="277" r:id="rId18"/>
    <p:sldId id="275" r:id="rId19"/>
    <p:sldId id="264" r:id="rId20"/>
    <p:sldId id="269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0066CC"/>
    <a:srgbClr val="3E5A8C"/>
    <a:srgbClr val="203271"/>
    <a:srgbClr val="7481A3"/>
    <a:srgbClr val="336699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82969" autoAdjust="0"/>
  </p:normalViewPr>
  <p:slideViewPr>
    <p:cSldViewPr snapToGrid="0">
      <p:cViewPr varScale="1">
        <p:scale>
          <a:sx n="58" d="100"/>
          <a:sy n="58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290EA-4C45-46BF-871D-61CF3F7D22E9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E9C65-BC64-4FDB-BD35-45EB8848DA7A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4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Complete</a:t>
            </a:r>
            <a:r>
              <a:rPr lang="fr-FR" baseline="0" dirty="0" smtClean="0"/>
              <a:t> description of a </a:t>
            </a:r>
            <a:r>
              <a:rPr lang="fr-FR" baseline="0" dirty="0" err="1" smtClean="0"/>
              <a:t>photoionization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reaction</a:t>
            </a:r>
            <a:r>
              <a:rPr lang="fr-FR" baseline="0" dirty="0" smtClean="0"/>
              <a:t> &gt;&gt; </a:t>
            </a:r>
            <a:r>
              <a:rPr lang="fr-FR" baseline="0" dirty="0" err="1" smtClean="0"/>
              <a:t>PADs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PADs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expanded</a:t>
            </a:r>
            <a:r>
              <a:rPr lang="fr-FR" baseline="0" dirty="0" smtClean="0"/>
              <a:t> as partial </a:t>
            </a:r>
            <a:r>
              <a:rPr lang="fr-FR" baseline="0" dirty="0" err="1" smtClean="0"/>
              <a:t>waves</a:t>
            </a:r>
            <a:r>
              <a:rPr lang="fr-FR" baseline="0" dirty="0" smtClean="0"/>
              <a:t>, strict </a:t>
            </a:r>
            <a:r>
              <a:rPr lang="fr-FR" baseline="0" dirty="0" err="1" smtClean="0"/>
              <a:t>selection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rules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atoms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Molecules</a:t>
            </a:r>
            <a:r>
              <a:rPr lang="fr-FR" baseline="0" dirty="0" smtClean="0"/>
              <a:t>: more </a:t>
            </a:r>
            <a:r>
              <a:rPr lang="fr-FR" baseline="0" dirty="0" err="1" smtClean="0"/>
              <a:t>complicated</a:t>
            </a:r>
            <a:r>
              <a:rPr lang="fr-FR" baseline="0" dirty="0" smtClean="0"/>
              <a:t> &gt;&gt; </a:t>
            </a:r>
            <a:r>
              <a:rPr lang="fr-FR" baseline="0" dirty="0" err="1" smtClean="0"/>
              <a:t>enhanced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scattering</a:t>
            </a:r>
            <a:r>
              <a:rPr lang="fr-FR" baseline="0" dirty="0" smtClean="0"/>
              <a:t>, no strict </a:t>
            </a:r>
            <a:r>
              <a:rPr lang="fr-FR" baseline="0" dirty="0" err="1" smtClean="0"/>
              <a:t>selection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rules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random</a:t>
            </a:r>
            <a:r>
              <a:rPr lang="fr-FR" baseline="0" dirty="0" smtClean="0"/>
              <a:t> orientation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&gt;&gt;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molecular</a:t>
            </a:r>
            <a:r>
              <a:rPr lang="fr-FR" baseline="0" dirty="0" smtClean="0"/>
              <a:t> frame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53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synchrotron: </a:t>
            </a:r>
            <a:r>
              <a:rPr lang="fr-FR" dirty="0" err="1" smtClean="0"/>
              <a:t>extremely</a:t>
            </a:r>
            <a:r>
              <a:rPr lang="fr-FR" baseline="0" dirty="0" smtClean="0"/>
              <a:t> high spectral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ps</a:t>
            </a:r>
            <a:r>
              <a:rPr lang="fr-FR" baseline="0" dirty="0" smtClean="0"/>
              <a:t> pulses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Time-</a:t>
            </a:r>
            <a:r>
              <a:rPr lang="fr-FR" baseline="0" dirty="0" err="1" smtClean="0"/>
              <a:t>resolved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APT: </a:t>
            </a:r>
            <a:r>
              <a:rPr lang="fr-FR" baseline="0" dirty="0" err="1" smtClean="0"/>
              <a:t>Attolab</a:t>
            </a:r>
            <a:r>
              <a:rPr lang="fr-FR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CIEL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successfully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installed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532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First tests on Ar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Image: contribution of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harmonics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Even</a:t>
            </a:r>
            <a:r>
              <a:rPr lang="fr-FR" baseline="0" dirty="0" smtClean="0"/>
              <a:t> more visible in « </a:t>
            </a:r>
            <a:r>
              <a:rPr lang="fr-FR" baseline="0" dirty="0" err="1" smtClean="0"/>
              <a:t>wiggle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spectrum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</a:t>
            </a:r>
            <a:r>
              <a:rPr lang="fr-FR" baseline="0" dirty="0" smtClean="0"/>
              <a:t>-Te and KECD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PES = </a:t>
            </a:r>
            <a:r>
              <a:rPr lang="fr-FR" baseline="0" dirty="0" err="1" smtClean="0"/>
              <a:t>harmonics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spectrum</a:t>
            </a:r>
            <a:r>
              <a:rPr lang="fr-FR" baseline="0" dirty="0" smtClean="0"/>
              <a:t> (if </a:t>
            </a:r>
            <a:r>
              <a:rPr lang="fr-FR" baseline="0" dirty="0" err="1" smtClean="0"/>
              <a:t>normalized</a:t>
            </a:r>
            <a:r>
              <a:rPr lang="fr-FR" baseline="0" dirty="0" smtClean="0"/>
              <a:t> on cross-section of Ar)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time-</a:t>
            </a:r>
            <a:r>
              <a:rPr lang="fr-FR" baseline="0" dirty="0" err="1" smtClean="0"/>
              <a:t>resolved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MFPADs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50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Interesting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molecule</a:t>
            </a:r>
            <a:r>
              <a:rPr lang="fr-FR" baseline="0" dirty="0" smtClean="0"/>
              <a:t>: NO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Experiment</a:t>
            </a:r>
            <a:r>
              <a:rPr lang="fr-FR" baseline="0" dirty="0" smtClean="0"/>
              <a:t> at PLFA shows: DPI </a:t>
            </a:r>
            <a:r>
              <a:rPr lang="fr-FR" baseline="0" dirty="0" err="1" smtClean="0"/>
              <a:t>dominated</a:t>
            </a:r>
            <a:r>
              <a:rPr lang="fr-FR" baseline="0" dirty="0" smtClean="0"/>
              <a:t> by one </a:t>
            </a:r>
            <a:r>
              <a:rPr lang="fr-FR" baseline="0" dirty="0" err="1" smtClean="0"/>
              <a:t>process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With</a:t>
            </a:r>
            <a:r>
              <a:rPr lang="fr-FR" baseline="0" dirty="0" smtClean="0"/>
              <a:t> the APT,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i="1" baseline="0" dirty="0" smtClean="0"/>
              <a:t>scan</a:t>
            </a:r>
            <a:r>
              <a:rPr lang="fr-FR" i="0" baseline="0" dirty="0" smtClean="0"/>
              <a:t> the </a:t>
            </a:r>
            <a:r>
              <a:rPr lang="fr-FR" i="0" baseline="0" dirty="0" err="1" smtClean="0"/>
              <a:t>well-known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shape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resonance</a:t>
            </a:r>
            <a:r>
              <a:rPr lang="fr-FR" i="0" baseline="0" dirty="0" smtClean="0"/>
              <a:t> at 28.7 eV</a:t>
            </a:r>
          </a:p>
          <a:p>
            <a:pPr marL="171450" indent="-171450">
              <a:buFontTx/>
              <a:buChar char="-"/>
            </a:pPr>
            <a:r>
              <a:rPr lang="fr-FR" i="0" baseline="0" dirty="0" err="1" smtClean="0"/>
              <a:t>MFPADs</a:t>
            </a:r>
            <a:r>
              <a:rPr lang="fr-FR" i="0" baseline="0" dirty="0" smtClean="0"/>
              <a:t> show </a:t>
            </a:r>
            <a:r>
              <a:rPr lang="fr-FR" i="0" baseline="0" dirty="0" err="1" smtClean="0"/>
              <a:t>strong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dependence</a:t>
            </a:r>
            <a:r>
              <a:rPr lang="fr-FR" i="0" baseline="0" dirty="0" smtClean="0"/>
              <a:t> on </a:t>
            </a:r>
            <a:r>
              <a:rPr lang="fr-FR" i="0" baseline="0" dirty="0" err="1" smtClean="0"/>
              <a:t>harmonic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order</a:t>
            </a:r>
            <a:r>
              <a:rPr lang="fr-FR" i="0" baseline="0" dirty="0" smtClean="0"/>
              <a:t> (par)</a:t>
            </a:r>
          </a:p>
          <a:p>
            <a:pPr marL="171450" indent="-171450">
              <a:buFontTx/>
              <a:buChar char="-"/>
            </a:pPr>
            <a:r>
              <a:rPr lang="fr-FR" i="0" baseline="0" dirty="0" smtClean="0"/>
              <a:t>Module and phase of </a:t>
            </a:r>
            <a:r>
              <a:rPr lang="fr-FR" i="0" baseline="0" dirty="0" err="1" smtClean="0"/>
              <a:t>dipole</a:t>
            </a:r>
            <a:r>
              <a:rPr lang="fr-FR" i="0" baseline="0" dirty="0" smtClean="0"/>
              <a:t> matrix </a:t>
            </a:r>
            <a:r>
              <a:rPr lang="fr-FR" i="0" baseline="0" dirty="0" err="1" smtClean="0"/>
              <a:t>elements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can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be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extracted</a:t>
            </a:r>
            <a:r>
              <a:rPr lang="fr-FR" i="0" baseline="0" dirty="0" smtClean="0"/>
              <a:t>, </a:t>
            </a:r>
            <a:r>
              <a:rPr lang="fr-FR" i="0" baseline="0" dirty="0" err="1" smtClean="0"/>
              <a:t>parallel</a:t>
            </a:r>
            <a:r>
              <a:rPr lang="fr-FR" i="0" baseline="0" dirty="0" smtClean="0"/>
              <a:t> transition: l=2, m=0</a:t>
            </a:r>
          </a:p>
          <a:p>
            <a:pPr marL="171450" indent="-171450">
              <a:buFontTx/>
              <a:buChar char="-"/>
            </a:pPr>
            <a:r>
              <a:rPr lang="fr-FR" i="0" baseline="0" dirty="0" err="1" smtClean="0"/>
              <a:t>Only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spectrally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resolved</a:t>
            </a:r>
            <a:r>
              <a:rPr lang="fr-FR" i="0" baseline="0" dirty="0" smtClean="0"/>
              <a:t> &gt;&gt; time-</a:t>
            </a:r>
            <a:r>
              <a:rPr lang="fr-FR" i="0" baseline="0" dirty="0" err="1" smtClean="0"/>
              <a:t>resolved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MFPADs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needs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e.g</a:t>
            </a:r>
            <a:r>
              <a:rPr lang="fr-FR" i="0" baseline="0" dirty="0" smtClean="0"/>
              <a:t>. RABITT-</a:t>
            </a:r>
            <a:r>
              <a:rPr lang="fr-FR" i="0" baseline="0" dirty="0" err="1" smtClean="0"/>
              <a:t>like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experiment</a:t>
            </a:r>
            <a:r>
              <a:rPr lang="fr-FR" i="0" baseline="0" dirty="0" smtClean="0"/>
              <a:t> XUV+IR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608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err="1" smtClean="0"/>
              <a:t>Why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time-</a:t>
            </a:r>
            <a:r>
              <a:rPr lang="fr-FR" baseline="0" dirty="0" err="1" smtClean="0"/>
              <a:t>resolved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Trapping</a:t>
            </a:r>
            <a:r>
              <a:rPr lang="fr-FR" baseline="0" dirty="0" smtClean="0"/>
              <a:t> &gt;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photoionization</a:t>
            </a:r>
            <a:r>
              <a:rPr lang="fr-FR" baseline="0" dirty="0" smtClean="0"/>
              <a:t>; Wigner </a:t>
            </a:r>
            <a:r>
              <a:rPr lang="fr-FR" baseline="0" dirty="0" err="1" smtClean="0"/>
              <a:t>derivative</a:t>
            </a:r>
            <a:r>
              <a:rPr lang="fr-FR" baseline="0" dirty="0" smtClean="0"/>
              <a:t> of the phase of the partial </a:t>
            </a:r>
            <a:r>
              <a:rPr lang="fr-FR" baseline="0" dirty="0" err="1" smtClean="0"/>
              <a:t>wave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energy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Investigation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molecule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Spatial </a:t>
            </a:r>
            <a:r>
              <a:rPr lang="fr-FR" baseline="0" dirty="0" err="1" smtClean="0"/>
              <a:t>dependence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photoelectron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scattered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ionic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more important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atoms</a:t>
            </a:r>
            <a:r>
              <a:rPr lang="fr-FR" baseline="0" dirty="0" smtClean="0"/>
              <a:t>) &gt;&gt; </a:t>
            </a:r>
            <a:r>
              <a:rPr lang="fr-FR" baseline="0" dirty="0" err="1" smtClean="0"/>
              <a:t>Hockett</a:t>
            </a:r>
            <a:r>
              <a:rPr lang="fr-FR" baseline="0" dirty="0" smtClean="0"/>
              <a:t> et al. CO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COLTRIMS </a:t>
            </a:r>
            <a:r>
              <a:rPr lang="fr-FR" baseline="0" dirty="0" err="1" smtClean="0"/>
              <a:t>makes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observables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 accessible (and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technique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suited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count rates)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Needed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modelize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MFPADs</a:t>
            </a:r>
            <a:r>
              <a:rPr lang="fr-FR" baseline="0" dirty="0" smtClean="0"/>
              <a:t> for XUV+IR; the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 comprises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Wigner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the continuum-continuum transition </a:t>
            </a:r>
            <a:r>
              <a:rPr lang="fr-FR" baseline="0" dirty="0" err="1" smtClean="0"/>
              <a:t>induced</a:t>
            </a:r>
            <a:r>
              <a:rPr lang="fr-FR" baseline="0" dirty="0" smtClean="0"/>
              <a:t> by the 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5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Beyond </a:t>
            </a:r>
            <a:r>
              <a:rPr lang="fr-FR" dirty="0" err="1" smtClean="0"/>
              <a:t>photoionization</a:t>
            </a:r>
            <a:r>
              <a:rPr lang="fr-FR" dirty="0" smtClean="0"/>
              <a:t> </a:t>
            </a:r>
            <a:r>
              <a:rPr lang="fr-FR" dirty="0" err="1" smtClean="0"/>
              <a:t>delay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open questions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time-</a:t>
            </a:r>
            <a:r>
              <a:rPr lang="fr-FR" baseline="0" dirty="0" err="1" smtClean="0"/>
              <a:t>resolved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MFPADs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answer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Siu</a:t>
            </a:r>
            <a:r>
              <a:rPr lang="fr-FR" baseline="0" dirty="0" smtClean="0"/>
              <a:t> et al.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Oscillation of O+ </a:t>
            </a:r>
            <a:r>
              <a:rPr lang="fr-FR" baseline="0" dirty="0" err="1" smtClean="0"/>
              <a:t>yield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Origin</a:t>
            </a:r>
            <a:r>
              <a:rPr lang="fr-FR" baseline="0" dirty="0" smtClean="0"/>
              <a:t>, beta, </a:t>
            </a:r>
            <a:r>
              <a:rPr lang="fr-FR" baseline="0" dirty="0" err="1" smtClean="0"/>
              <a:t>related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MFPADS = </a:t>
            </a:r>
            <a:r>
              <a:rPr lang="fr-FR" baseline="0" dirty="0" err="1" smtClean="0"/>
              <a:t>complete</a:t>
            </a:r>
            <a:r>
              <a:rPr lang="fr-FR" baseline="0" dirty="0" smtClean="0"/>
              <a:t> description of </a:t>
            </a:r>
            <a:r>
              <a:rPr lang="fr-FR" baseline="0" dirty="0" err="1" smtClean="0"/>
              <a:t>photoionization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dynamics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FAB10 and CIEL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possible on the real as time </a:t>
            </a:r>
            <a:r>
              <a:rPr lang="fr-FR" baseline="0" dirty="0" err="1" smtClean="0"/>
              <a:t>scale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Perfectly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suited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address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open questions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PLEIADES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606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Integration</a:t>
            </a:r>
            <a:r>
              <a:rPr lang="fr-FR" dirty="0" smtClean="0"/>
              <a:t> over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coordinates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7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baseline="0" dirty="0" smtClean="0"/>
                  <a:t>Example diatomic molecule: molecular axis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baseline="0" dirty="0" smtClean="0"/>
                  <a:t>Alignment (cannot be achieved to 100%) vs. DPI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baseline="0" dirty="0" smtClean="0"/>
                  <a:t>Axial recoil approximation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baseline="0" dirty="0" smtClean="0"/>
                  <a:t>How can such an experiment be performed?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𝜒</m:t>
                    </m:r>
                    <m:r>
                      <a:rPr lang="en-US" i="1" smtClean="0">
                        <a:latin typeface="Cambria Math"/>
                      </a:rPr>
                      <m:t>, </m:t>
                    </m:r>
                    <m:r>
                      <a:rPr lang="en-US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fr-FR" dirty="0" smtClean="0"/>
                  <a:t> &gt;&gt; polar</a:t>
                </a:r>
                <a:r>
                  <a:rPr lang="fr-FR" baseline="0" dirty="0" smtClean="0"/>
                  <a:t> and </a:t>
                </a:r>
                <a:r>
                  <a:rPr lang="fr-FR" baseline="0" dirty="0" err="1" smtClean="0"/>
                  <a:t>azimuthal</a:t>
                </a:r>
                <a:r>
                  <a:rPr lang="fr-FR" baseline="0" dirty="0" smtClean="0"/>
                  <a:t> angle of </a:t>
                </a:r>
                <a:r>
                  <a:rPr lang="fr-FR" baseline="0" dirty="0" err="1" smtClean="0"/>
                  <a:t>molecule</a:t>
                </a:r>
                <a:r>
                  <a:rPr lang="fr-FR" baseline="0" dirty="0" smtClean="0"/>
                  <a:t> for </a:t>
                </a:r>
                <a:r>
                  <a:rPr lang="fr-FR" baseline="0" dirty="0" err="1" smtClean="0"/>
                  <a:t>elliptically</a:t>
                </a:r>
                <a:r>
                  <a:rPr lang="fr-FR" baseline="0" dirty="0" smtClean="0"/>
                  <a:t> </a:t>
                </a:r>
                <a:r>
                  <a:rPr lang="fr-FR" baseline="0" dirty="0" err="1" smtClean="0"/>
                  <a:t>polarized</a:t>
                </a:r>
                <a:r>
                  <a:rPr lang="fr-FR" baseline="0" dirty="0" smtClean="0"/>
                  <a:t> light!)</a:t>
                </a:r>
                <a:endParaRPr lang="fr-FR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i="0" smtClean="0">
                    <a:latin typeface="Cambria Math"/>
                  </a:rPr>
                  <a:t>𝜒, 𝛾</a:t>
                </a:r>
                <a:r>
                  <a:rPr lang="fr-FR" dirty="0" smtClean="0"/>
                  <a:t> &gt;&gt; polar</a:t>
                </a:r>
                <a:r>
                  <a:rPr lang="fr-FR" baseline="0" dirty="0" smtClean="0"/>
                  <a:t> and </a:t>
                </a:r>
                <a:r>
                  <a:rPr lang="fr-FR" baseline="0" dirty="0" err="1" smtClean="0"/>
                  <a:t>azimuthal</a:t>
                </a:r>
                <a:r>
                  <a:rPr lang="fr-FR" baseline="0" dirty="0" smtClean="0"/>
                  <a:t> angle of </a:t>
                </a:r>
                <a:r>
                  <a:rPr lang="fr-FR" baseline="0" dirty="0" err="1" smtClean="0"/>
                  <a:t>molecule</a:t>
                </a:r>
                <a:r>
                  <a:rPr lang="fr-FR" baseline="0" dirty="0" smtClean="0"/>
                  <a:t> for </a:t>
                </a:r>
                <a:r>
                  <a:rPr lang="fr-FR" baseline="0" dirty="0" err="1" smtClean="0"/>
                  <a:t>elliptically</a:t>
                </a:r>
                <a:r>
                  <a:rPr lang="fr-FR" baseline="0" dirty="0" smtClean="0"/>
                  <a:t> </a:t>
                </a:r>
                <a:r>
                  <a:rPr lang="fr-FR" baseline="0" dirty="0" err="1" smtClean="0"/>
                  <a:t>polarized</a:t>
                </a:r>
                <a:r>
                  <a:rPr lang="fr-FR" baseline="0" dirty="0" smtClean="0"/>
                  <a:t> light!</a:t>
                </a:r>
                <a:endParaRPr lang="fr-FR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12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35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Simulation to show the </a:t>
            </a:r>
            <a:r>
              <a:rPr lang="fr-FR" dirty="0" err="1" smtClean="0"/>
              <a:t>helical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008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Observables = TOF (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) and positions &gt;&gt; </a:t>
            </a:r>
            <a:r>
              <a:rPr lang="fr-FR" baseline="0" dirty="0" err="1" smtClean="0"/>
              <a:t>velocity</a:t>
            </a:r>
            <a:r>
              <a:rPr lang="fr-FR" baseline="0" dirty="0" smtClean="0"/>
              <a:t> components &gt;&gt; </a:t>
            </a:r>
            <a:r>
              <a:rPr lang="fr-FR" baseline="0" dirty="0" err="1" smtClean="0"/>
              <a:t>kinetic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&gt;&gt;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ion </a:t>
            </a:r>
            <a:r>
              <a:rPr lang="fr-FR" baseline="0" dirty="0" err="1" smtClean="0"/>
              <a:t>coincidence</a:t>
            </a:r>
            <a:r>
              <a:rPr lang="fr-FR" baseline="0" dirty="0" smtClean="0"/>
              <a:t> &gt;&gt; KECD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O2: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pronounced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identified</a:t>
            </a:r>
            <a:r>
              <a:rPr lang="fr-FR" baseline="0" dirty="0" smtClean="0"/>
              <a:t> @26.35 eV =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ionic</a:t>
            </a:r>
            <a:r>
              <a:rPr lang="fr-FR" baseline="0" dirty="0" smtClean="0"/>
              <a:t> states </a:t>
            </a:r>
            <a:r>
              <a:rPr lang="fr-FR" baseline="0" dirty="0" err="1" smtClean="0"/>
              <a:t>dissociating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dissociation </a:t>
            </a:r>
            <a:r>
              <a:rPr lang="fr-FR" baseline="0" dirty="0" err="1" smtClean="0"/>
              <a:t>limits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For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event</a:t>
            </a:r>
            <a:r>
              <a:rPr lang="fr-FR" baseline="0" dirty="0" smtClean="0"/>
              <a:t>, the ion </a:t>
            </a:r>
            <a:r>
              <a:rPr lang="fr-FR" baseline="0" dirty="0" err="1" smtClean="0"/>
              <a:t>emission</a:t>
            </a:r>
            <a:r>
              <a:rPr lang="fr-FR" baseline="0" dirty="0" smtClean="0"/>
              <a:t> angle </a:t>
            </a:r>
            <a:r>
              <a:rPr lang="fr-FR" baseline="0" dirty="0" err="1" smtClean="0"/>
              <a:t>defines</a:t>
            </a:r>
            <a:r>
              <a:rPr lang="fr-FR" baseline="0" dirty="0" smtClean="0"/>
              <a:t> the MF &gt;&gt; MFPAD=spatial </a:t>
            </a:r>
            <a:r>
              <a:rPr lang="fr-FR" baseline="0" dirty="0" err="1" smtClean="0"/>
              <a:t>histogram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selected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in the KECD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8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Illustration of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description on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at SOLEIL (Désirs and Pléiades)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Selection</a:t>
            </a:r>
            <a:r>
              <a:rPr lang="fr-FR" baseline="0" dirty="0" smtClean="0"/>
              <a:t> of TOF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x,y,TOF</a:t>
            </a:r>
            <a:r>
              <a:rPr lang="fr-FR" baseline="0" dirty="0" smtClean="0"/>
              <a:t> &gt;&gt; </a:t>
            </a:r>
            <a:r>
              <a:rPr lang="fr-FR" baseline="0" dirty="0" err="1" smtClean="0"/>
              <a:t>vx,vy,vz</a:t>
            </a:r>
            <a:r>
              <a:rPr lang="fr-FR" baseline="0" dirty="0" smtClean="0"/>
              <a:t> &gt;&gt; KECD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32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As </a:t>
            </a:r>
            <a:r>
              <a:rPr lang="fr-FR" dirty="0" err="1" smtClean="0"/>
              <a:t>discussed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, KECD shows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Theory and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e.g</a:t>
            </a:r>
            <a:r>
              <a:rPr lang="fr-FR" baseline="0" dirty="0" smtClean="0"/>
              <a:t>. PEPICO) help </a:t>
            </a:r>
            <a:r>
              <a:rPr lang="fr-FR" baseline="0" dirty="0" err="1" smtClean="0"/>
              <a:t>assigning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In the </a:t>
            </a:r>
            <a:r>
              <a:rPr lang="fr-FR" baseline="0" dirty="0" err="1" smtClean="0"/>
              <a:t>following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selection</a:t>
            </a:r>
            <a:r>
              <a:rPr lang="fr-FR" baseline="0" dirty="0" smtClean="0"/>
              <a:t> of 3 2PI state to L3 </a:t>
            </a:r>
            <a:r>
              <a:rPr lang="fr-FR" baseline="0" dirty="0" err="1" smtClean="0"/>
              <a:t>limit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Selection</a:t>
            </a:r>
            <a:r>
              <a:rPr lang="fr-FR" baseline="0" dirty="0" smtClean="0"/>
              <a:t> of all </a:t>
            </a:r>
            <a:r>
              <a:rPr lang="fr-FR" baseline="0" dirty="0" err="1" smtClean="0"/>
              <a:t>events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certain orientation of the </a:t>
            </a:r>
            <a:r>
              <a:rPr lang="fr-FR" baseline="0" dirty="0" err="1" smtClean="0"/>
              <a:t>molecular</a:t>
            </a:r>
            <a:r>
              <a:rPr lang="fr-FR" baseline="0" dirty="0" smtClean="0"/>
              <a:t> axis &gt;&gt; MFPAD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orientation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5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BUT: </a:t>
            </a:r>
            <a:r>
              <a:rPr lang="fr-FR" dirty="0" err="1" smtClean="0"/>
              <a:t>our</a:t>
            </a:r>
            <a:r>
              <a:rPr lang="fr-FR" baseline="0" dirty="0" smtClean="0"/>
              <a:t> group (and RL) have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a more </a:t>
            </a:r>
            <a:r>
              <a:rPr lang="fr-FR" baseline="0" dirty="0" err="1" smtClean="0"/>
              <a:t>powerful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MFPAD for all orientations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broken</a:t>
            </a:r>
            <a:r>
              <a:rPr lang="fr-FR" baseline="0" dirty="0" smtClean="0"/>
              <a:t> down in a Fourier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depending</a:t>
            </a:r>
            <a:r>
              <a:rPr lang="fr-FR" baseline="0" dirty="0" smtClean="0"/>
              <a:t> on five one-</a:t>
            </a:r>
            <a:r>
              <a:rPr lang="fr-FR" baseline="0" dirty="0" err="1" smtClean="0"/>
              <a:t>dimensional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Fij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(for the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general</a:t>
            </a:r>
            <a:r>
              <a:rPr lang="fr-FR" baseline="0" dirty="0" smtClean="0"/>
              <a:t> case, CP)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Fij</a:t>
            </a:r>
            <a:r>
              <a:rPr lang="fr-FR" baseline="0" dirty="0" smtClean="0"/>
              <a:t> are partial </a:t>
            </a:r>
            <a:r>
              <a:rPr lang="fr-FR" baseline="0" dirty="0" err="1" smtClean="0"/>
              <a:t>wave</a:t>
            </a:r>
            <a:r>
              <a:rPr lang="fr-FR" baseline="0" dirty="0" smtClean="0"/>
              <a:t> expansions and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related</a:t>
            </a:r>
            <a:r>
              <a:rPr lang="fr-FR" baseline="0" dirty="0" smtClean="0"/>
              <a:t> to certain </a:t>
            </a:r>
            <a:r>
              <a:rPr lang="fr-FR" baseline="0" dirty="0" err="1" smtClean="0"/>
              <a:t>characteristics</a:t>
            </a:r>
            <a:r>
              <a:rPr lang="fr-FR" baseline="0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use ALL </a:t>
            </a:r>
            <a:r>
              <a:rPr lang="fr-FR" baseline="0" dirty="0" err="1" smtClean="0"/>
              <a:t>events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determine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Fij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substitute \chi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certain angle (</a:t>
            </a:r>
            <a:r>
              <a:rPr lang="fr-FR" baseline="0" dirty="0" err="1" smtClean="0"/>
              <a:t>e.g</a:t>
            </a:r>
            <a:r>
              <a:rPr lang="fr-FR" baseline="0" dirty="0" smtClean="0"/>
              <a:t>. 0° for par, 90° for per) to </a:t>
            </a:r>
            <a:r>
              <a:rPr lang="fr-FR" baseline="0" dirty="0" err="1" smtClean="0"/>
              <a:t>determine</a:t>
            </a:r>
            <a:r>
              <a:rPr lang="fr-FR" baseline="0" dirty="0" smtClean="0"/>
              <a:t> the MFPAD for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orientation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&gt;&gt;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efficient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coincidence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statistics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97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F21, F22 &gt;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azimuthal</a:t>
            </a:r>
            <a:r>
              <a:rPr lang="fr-FR" dirty="0" smtClean="0"/>
              <a:t> </a:t>
            </a:r>
            <a:r>
              <a:rPr lang="fr-FR" dirty="0" err="1" smtClean="0"/>
              <a:t>dependence</a:t>
            </a:r>
            <a:endParaRPr lang="fr-FR" dirty="0" smtClean="0"/>
          </a:p>
          <a:p>
            <a:r>
              <a:rPr lang="fr-FR" dirty="0" err="1" smtClean="0"/>
              <a:t>Parallel</a:t>
            </a:r>
            <a:r>
              <a:rPr lang="fr-FR" dirty="0" smtClean="0"/>
              <a:t> and </a:t>
            </a:r>
            <a:r>
              <a:rPr lang="fr-FR" dirty="0" err="1" smtClean="0"/>
              <a:t>perpendicular</a:t>
            </a:r>
            <a:r>
              <a:rPr lang="fr-FR" dirty="0" smtClean="0"/>
              <a:t> transition dominant partial </a:t>
            </a:r>
            <a:r>
              <a:rPr lang="fr-FR" dirty="0" err="1" smtClean="0"/>
              <a:t>waves</a:t>
            </a:r>
            <a:endParaRPr lang="fr-FR" dirty="0" smtClean="0"/>
          </a:p>
          <a:p>
            <a:r>
              <a:rPr lang="fr-FR" dirty="0" err="1" smtClean="0"/>
              <a:t>Magic</a:t>
            </a:r>
            <a:r>
              <a:rPr lang="fr-FR" baseline="0" dirty="0" smtClean="0"/>
              <a:t> angle = superposition of par and per &gt;&gt; relative phases of partial </a:t>
            </a:r>
            <a:r>
              <a:rPr lang="fr-FR" baseline="0" dirty="0" err="1" smtClean="0"/>
              <a:t>waves</a:t>
            </a:r>
            <a:r>
              <a:rPr lang="fr-FR" baseline="0" dirty="0" smtClean="0"/>
              <a:t> for par and per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9C65-BC64-4FDB-BD35-45EB8848D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48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2285-A73E-4590-8F91-280FD5AD0479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35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329-CD4F-479A-BBC7-40BA0E46C0C9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82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9BC6-F35B-4D65-AF79-D7D741964D29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2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cap="sm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2E1-1504-4B56-89DB-C2D25E23AB3A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2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30781-9273-422E-AFF3-278058AEDA69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52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0D6D-0395-4B4F-A4C2-627A81B0E4E0}" type="datetime1">
              <a:rPr lang="fr-FR" smtClean="0"/>
              <a:t>08/11/2017</a:t>
            </a:fld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5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F336-DA49-4C88-AA6D-FF53D0EE0961}" type="datetime1">
              <a:rPr lang="fr-FR" smtClean="0"/>
              <a:t>08/11/2017</a:t>
            </a:fld>
            <a:endParaRPr lang="fr-FR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53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DED0-580F-4F0F-9514-B2CCC2FD7D46}" type="datetime1">
              <a:rPr lang="fr-FR" smtClean="0"/>
              <a:t>08/11/2017</a:t>
            </a:fld>
            <a:endParaRPr lang="fr-F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96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3497-0183-4748-BD82-EEC869142CCF}" type="datetime1">
              <a:rPr lang="fr-FR" smtClean="0"/>
              <a:t>08/11/2017</a:t>
            </a:fld>
            <a:endParaRPr lang="fr-FR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20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3C93-D711-4045-A5D0-526D70324E34}" type="datetime1">
              <a:rPr lang="fr-FR" smtClean="0"/>
              <a:t>08/11/2017</a:t>
            </a:fld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5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1C9BE-5BF3-4E84-BC81-ABF702B694A9}" type="datetime1">
              <a:rPr lang="fr-FR" smtClean="0"/>
              <a:t>08/11/2017</a:t>
            </a:fld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0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7C1-B6AE-4E1B-945E-FA7C8528E2BD}" type="datetime1">
              <a:rPr lang="fr-FR" smtClean="0"/>
              <a:t>08/11/2017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55E8F-B0B7-4070-B76C-26708CF6A43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1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3.jpeg"/><Relationship Id="rId9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wmf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3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0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524000" y="386500"/>
            <a:ext cx="9144000" cy="3123464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Experiments at FAB10: Towards Time-resolved Molecular Frame </a:t>
            </a:r>
            <a:r>
              <a:rPr lang="en-US" dirty="0" smtClean="0"/>
              <a:t>Photoelectron </a:t>
            </a:r>
            <a:r>
              <a:rPr lang="en-US" dirty="0"/>
              <a:t>Angular Distributions</a:t>
            </a:r>
            <a:endParaRPr lang="fr-FR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524000" y="389427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Fabian HOLZMEIER</a:t>
            </a:r>
          </a:p>
          <a:p>
            <a:r>
              <a:rPr lang="en-US" dirty="0" err="1" smtClean="0"/>
              <a:t>Institut</a:t>
            </a:r>
            <a:r>
              <a:rPr lang="en-US" dirty="0" smtClean="0"/>
              <a:t> des Sciences </a:t>
            </a:r>
            <a:r>
              <a:rPr lang="en-US" dirty="0" err="1" smtClean="0"/>
              <a:t>Moléculaires</a:t>
            </a:r>
            <a:r>
              <a:rPr lang="en-US" dirty="0" smtClean="0"/>
              <a:t> d’Orsay</a:t>
            </a:r>
          </a:p>
          <a:p>
            <a:endParaRPr lang="en-US" dirty="0"/>
          </a:p>
          <a:p>
            <a:pPr algn="just"/>
            <a:r>
              <a:rPr lang="en-US" sz="1600" dirty="0" err="1" smtClean="0">
                <a:solidFill>
                  <a:schemeClr val="bg2">
                    <a:lumMod val="75000"/>
                  </a:schemeClr>
                </a:solidFill>
              </a:rPr>
              <a:t>ATTOLab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 user meeting 2017 						8 November 2017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</a:t>
            </a:fld>
            <a:endParaRPr lang="fr-FR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32" y="5022064"/>
            <a:ext cx="1899927" cy="12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MFPAD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Circular</a:t>
            </a:r>
            <a:r>
              <a:rPr lang="fr-FR" dirty="0" smtClean="0"/>
              <a:t> </a:t>
            </a:r>
            <a:r>
              <a:rPr lang="fr-FR" dirty="0" err="1" smtClean="0"/>
              <a:t>Polarization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10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𝜒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𝟐𝟎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𝜒</m:t>
                              </m:r>
                            </m:e>
                          </m:func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𝜒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func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22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𝜒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1900" b="0" dirty="0" smtClean="0"/>
                  <a:t>Partial wave expansion: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𝐿</m:t>
                        </m:r>
                      </m:sub>
                      <m:sup>
                        <m:r>
                          <a:rPr lang="en-US" sz="1900" b="0" i="1" smtClean="0">
                            <a:latin typeface="Cambria Math"/>
                          </a:rPr>
                          <m:t>𝑁</m:t>
                        </m:r>
                      </m:sup>
                    </m:sSubSup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19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3"/>
                              </m:rPr>
                              <a:rPr lang="en-US" sz="1900" b="0" i="1" smtClean="0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m:rPr>
                                <m:brk m:alnAt="23"/>
                              </m:rPr>
                              <a:rPr lang="en-US" sz="19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19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1900" b="0" i="1" smtClean="0">
                                <a:latin typeface="Cambria Math"/>
                              </a:rPr>
                              <m:t>𝐿𝑁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1900" b="0" i="1" smtClean="0">
                                <a:latin typeface="Cambria Math"/>
                              </a:rPr>
                              <m:t>𝑁</m:t>
                            </m:r>
                          </m:sup>
                        </m:sSubSup>
                        <m:func>
                          <m:func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900" b="0" i="0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9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</m:e>
                        </m:func>
                        <m:r>
                          <a:rPr lang="en-US" sz="1900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600" b="0" dirty="0" smtClean="0"/>
                  <a:t>:	associated Legendre polynomials</a:t>
                </a:r>
                <a:endParaRPr lang="en-US" sz="1600" b="0" i="1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600" dirty="0" smtClean="0"/>
                  <a:t>: 	max. angular momentum of photoelectron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/>
                          </a:rPr>
                          <m:t>𝐿𝑁</m:t>
                        </m:r>
                      </m:sub>
                    </m:sSub>
                  </m:oMath>
                </a14:m>
                <a:r>
                  <a:rPr lang="en-US" sz="1600" dirty="0" smtClean="0"/>
                  <a:t>: 	function of magnitude and phase of the dipole matrix elements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lang="en-US" sz="1600" dirty="0" smtClean="0"/>
                  <a:t>: cross section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1600" dirty="0" smtClean="0"/>
                  <a:t>: azimuthal dependence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1600" dirty="0" smtClean="0"/>
                  <a:t>: </a:t>
                </a:r>
                <a:r>
                  <a:rPr lang="el-GR" sz="1600" dirty="0" smtClean="0"/>
                  <a:t>β</a:t>
                </a:r>
                <a:r>
                  <a:rPr lang="de-DE" sz="1600" baseline="-25000" dirty="0" err="1" smtClean="0"/>
                  <a:t>ion</a:t>
                </a:r>
                <a:r>
                  <a:rPr lang="de-DE" sz="1600" baseline="-25000" dirty="0" smtClean="0"/>
                  <a:t>		</a:t>
                </a:r>
                <a:r>
                  <a:rPr lang="de-DE" sz="16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1600" dirty="0" smtClean="0"/>
                  <a:t>: circular dichroism</a:t>
                </a:r>
                <a:endParaRPr lang="en-US" sz="1600" dirty="0"/>
              </a:p>
            </p:txBody>
          </p:sp>
        </mc:Choice>
        <mc:Fallback xmlns="">
          <p:sp>
            <p:nvSpPr>
              <p:cNvPr id="7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305773" y="3918752"/>
            <a:ext cx="4742468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MFPAD for </a:t>
            </a:r>
            <a:r>
              <a:rPr lang="fr-FR" sz="2400" b="1" dirty="0" err="1" smtClean="0"/>
              <a:t>any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arbitrary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polarization</a:t>
            </a:r>
            <a:r>
              <a:rPr lang="fr-FR" sz="2400" b="1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extracted</a:t>
            </a:r>
            <a:r>
              <a:rPr lang="fr-FR" sz="2400" dirty="0" smtClean="0"/>
              <a:t>!</a:t>
            </a:r>
          </a:p>
          <a:p>
            <a:endParaRPr lang="en-US" sz="2400" dirty="0"/>
          </a:p>
          <a:p>
            <a:r>
              <a:rPr lang="en-US" sz="2400" u="sng" dirty="0" smtClean="0"/>
              <a:t>In addition:</a:t>
            </a:r>
            <a:r>
              <a:rPr lang="en-US" sz="2400" dirty="0" smtClean="0"/>
              <a:t> molecular polarimetry</a:t>
            </a:r>
          </a:p>
          <a:p>
            <a:r>
              <a:rPr lang="en-US" sz="2400" dirty="0" smtClean="0"/>
              <a:t>determination of Stokes parameters (s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s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endParaRPr lang="fr-FR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838200" y="6227076"/>
            <a:ext cx="4029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R. </a:t>
            </a:r>
            <a:r>
              <a:rPr lang="en-US" sz="1400" dirty="0" err="1" smtClean="0"/>
              <a:t>Lucchese</a:t>
            </a:r>
            <a:r>
              <a:rPr lang="en-US" sz="1400" dirty="0" smtClean="0"/>
              <a:t> et al., </a:t>
            </a:r>
            <a:r>
              <a:rPr lang="en-US" sz="1400" i="1" dirty="0" smtClean="0"/>
              <a:t>Phys. Rev. A </a:t>
            </a:r>
            <a:r>
              <a:rPr lang="en-US" sz="1400" b="1" dirty="0" smtClean="0"/>
              <a:t>65</a:t>
            </a:r>
            <a:r>
              <a:rPr lang="en-US" sz="1400" dirty="0" smtClean="0"/>
              <a:t>, 020702 (2002).</a:t>
            </a:r>
          </a:p>
        </p:txBody>
      </p:sp>
    </p:spTree>
    <p:extLst>
      <p:ext uri="{BB962C8B-B14F-4D97-AF65-F5344CB8AC3E}">
        <p14:creationId xmlns:p14="http://schemas.microsoft.com/office/powerpoint/2010/main" val="32131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834824" y="4013199"/>
            <a:ext cx="75140" cy="6574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DPI of O</a:t>
            </a:r>
            <a:r>
              <a:rPr lang="fr-FR" baseline="-25000" dirty="0" smtClean="0"/>
              <a:t>2 </a:t>
            </a:r>
            <a:r>
              <a:rPr lang="fr-FR" dirty="0" smtClean="0"/>
              <a:t>(Synchrotron)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11</a:t>
            </a:fld>
            <a:endParaRPr lang="fr-FR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540" y="2116366"/>
            <a:ext cx="4021669" cy="4153867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724961" y="3903912"/>
            <a:ext cx="295275" cy="295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24960" y="4513512"/>
            <a:ext cx="295275" cy="295275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feld 17"/>
          <p:cNvSpPr txBox="1"/>
          <p:nvPr/>
        </p:nvSpPr>
        <p:spPr>
          <a:xfrm>
            <a:off x="669478" y="4875509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</a:t>
            </a:r>
            <a:endParaRPr lang="fr-FR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655752" y="343495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</a:t>
            </a:r>
            <a:r>
              <a:rPr lang="en-US" sz="2400" baseline="30000" dirty="0" smtClean="0"/>
              <a:t>+</a:t>
            </a:r>
            <a:endParaRPr lang="fr-FR" sz="2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37" y="2303226"/>
            <a:ext cx="5143878" cy="423568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771505" y="6220358"/>
            <a:ext cx="2161309" cy="26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feld 2"/>
          <p:cNvSpPr txBox="1"/>
          <p:nvPr/>
        </p:nvSpPr>
        <p:spPr>
          <a:xfrm>
            <a:off x="5470181" y="6109521"/>
            <a:ext cx="79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circular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550972" y="3234627"/>
                <a:ext cx="1208857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972" y="3234627"/>
                <a:ext cx="1208857" cy="3252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3276730" y="1801525"/>
                <a:ext cx="5960670" cy="411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𝜫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730" y="1801525"/>
                <a:ext cx="5960670" cy="411651"/>
              </a:xfrm>
              <a:prstGeom prst="rect">
                <a:avLst/>
              </a:prstGeom>
              <a:blipFill rotWithShape="0">
                <a:blip r:embed="rId7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1518202" y="3272312"/>
                <a:ext cx="528991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02" y="3272312"/>
                <a:ext cx="528991" cy="3252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5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ATTOLab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12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8592" y="1915772"/>
            <a:ext cx="3615718" cy="27117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83" y="1784249"/>
            <a:ext cx="2967941" cy="445780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45" y="3708132"/>
            <a:ext cx="4632960" cy="2609088"/>
          </a:xfrm>
          <a:prstGeom prst="rect">
            <a:avLst/>
          </a:prstGeom>
        </p:spPr>
      </p:pic>
      <p:pic>
        <p:nvPicPr>
          <p:cNvPr id="10" name="Picture 5" descr="Originalbild anzei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6" y="3718451"/>
            <a:ext cx="1038225" cy="4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4" y="10809894"/>
            <a:ext cx="97839" cy="4571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12402"/>
            <a:ext cx="1100886" cy="550443"/>
          </a:xfrm>
          <a:prstGeom prst="rect">
            <a:avLst/>
          </a:prstGeom>
        </p:spPr>
      </p:pic>
      <p:pic>
        <p:nvPicPr>
          <p:cNvPr id="1026" name="Picture 2" descr="Bildergebnis für cea sacl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17" y="2912402"/>
            <a:ext cx="674765" cy="5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53" y="4952829"/>
            <a:ext cx="1057275" cy="494054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1066800" y="4193437"/>
            <a:ext cx="457200" cy="226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3648075" y="5446883"/>
            <a:ext cx="452578" cy="17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739599" y="2211239"/>
            <a:ext cx="44852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FAB10: 10 kHz </a:t>
            </a:r>
            <a:r>
              <a:rPr lang="fr-FR" dirty="0" err="1" smtClean="0"/>
              <a:t>rep</a:t>
            </a:r>
            <a:r>
              <a:rPr lang="fr-FR" dirty="0" smtClean="0"/>
              <a:t>.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800 </a:t>
            </a:r>
            <a:r>
              <a:rPr lang="de-DE" dirty="0" err="1"/>
              <a:t>nm</a:t>
            </a:r>
            <a:r>
              <a:rPr lang="de-DE" dirty="0"/>
              <a:t>, 15 </a:t>
            </a:r>
            <a:r>
              <a:rPr lang="de-DE" dirty="0" err="1"/>
              <a:t>fs</a:t>
            </a:r>
            <a:r>
              <a:rPr lang="de-DE" dirty="0"/>
              <a:t>, 2 </a:t>
            </a:r>
            <a:r>
              <a:rPr lang="de-DE" dirty="0" err="1"/>
              <a:t>mJ</a:t>
            </a:r>
            <a:r>
              <a:rPr lang="de-DE" dirty="0"/>
              <a:t>, </a:t>
            </a:r>
            <a:r>
              <a:rPr lang="de-DE" dirty="0" smtClean="0"/>
              <a:t>CEP, </a:t>
            </a:r>
            <a:r>
              <a:rPr lang="de-DE" dirty="0"/>
              <a:t>20 </a:t>
            </a:r>
            <a:r>
              <a:rPr lang="de-DE" dirty="0" smtClean="0"/>
              <a:t>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Versatile </a:t>
            </a:r>
            <a:r>
              <a:rPr lang="de-DE" dirty="0" err="1" smtClean="0"/>
              <a:t>monochromator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3 </a:t>
            </a:r>
            <a:r>
              <a:rPr lang="de-DE" dirty="0" err="1" smtClean="0"/>
              <a:t>modes</a:t>
            </a:r>
            <a:r>
              <a:rPr lang="de-DE" dirty="0" smtClean="0"/>
              <a:t>:</a:t>
            </a:r>
          </a:p>
          <a:p>
            <a:r>
              <a:rPr lang="de-DE" dirty="0" smtClean="0"/>
              <a:t>      Narrow-band, </a:t>
            </a:r>
            <a:r>
              <a:rPr lang="de-DE" dirty="0" err="1" smtClean="0"/>
              <a:t>broadband</a:t>
            </a:r>
            <a:r>
              <a:rPr lang="de-DE" dirty="0" smtClean="0"/>
              <a:t>,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broadband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3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9141" t="3589" r="53047" b="18349"/>
          <a:stretch/>
        </p:blipFill>
        <p:spPr>
          <a:xfrm>
            <a:off x="6762039" y="2207941"/>
            <a:ext cx="4113095" cy="40451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ATTOLab</a:t>
            </a:r>
            <a:r>
              <a:rPr lang="fr-FR" dirty="0" smtClean="0"/>
              <a:t>: First Tests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Harmonics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13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pic>
        <p:nvPicPr>
          <p:cNvPr id="7" name="Imag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7" r="50053" b="41422"/>
          <a:stretch/>
        </p:blipFill>
        <p:spPr>
          <a:xfrm>
            <a:off x="3252440" y="2993076"/>
            <a:ext cx="3240000" cy="2497128"/>
          </a:xfrm>
          <a:prstGeom prst="rect">
            <a:avLst/>
          </a:prstGeom>
        </p:spPr>
      </p:pic>
      <p:pic>
        <p:nvPicPr>
          <p:cNvPr id="9" name="Imag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0610" r="51567" b="36306"/>
          <a:stretch/>
        </p:blipFill>
        <p:spPr>
          <a:xfrm>
            <a:off x="732264" y="2207941"/>
            <a:ext cx="2520176" cy="2306888"/>
          </a:xfrm>
          <a:prstGeom prst="rect">
            <a:avLst/>
          </a:prstGeom>
        </p:spPr>
      </p:pic>
      <p:pic>
        <p:nvPicPr>
          <p:cNvPr id="10" name="Imag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7" t="66556" r="7746"/>
          <a:stretch/>
        </p:blipFill>
        <p:spPr>
          <a:xfrm>
            <a:off x="626328" y="4914903"/>
            <a:ext cx="2732048" cy="1624009"/>
          </a:xfrm>
          <a:prstGeom prst="rect">
            <a:avLst/>
          </a:prstGeom>
        </p:spPr>
      </p:pic>
      <p:pic>
        <p:nvPicPr>
          <p:cNvPr id="11" name="Imag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8" t="50622"/>
          <a:stretch/>
        </p:blipFill>
        <p:spPr>
          <a:xfrm>
            <a:off x="8585156" y="2309874"/>
            <a:ext cx="3443566" cy="26050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967343" y="2037074"/>
            <a:ext cx="266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Argon (IE=15.76 eV)</a:t>
            </a:r>
            <a:endParaRPr lang="fr-FR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8960596" y="355838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H11</a:t>
            </a:r>
            <a:endParaRPr lang="fr-FR" dirty="0"/>
          </a:p>
        </p:txBody>
      </p:sp>
      <p:sp>
        <p:nvSpPr>
          <p:cNvPr id="14" name="Textfeld 13"/>
          <p:cNvSpPr txBox="1"/>
          <p:nvPr/>
        </p:nvSpPr>
        <p:spPr>
          <a:xfrm>
            <a:off x="9333571" y="253073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H13</a:t>
            </a:r>
            <a:endParaRPr lang="fr-FR" dirty="0"/>
          </a:p>
        </p:txBody>
      </p:sp>
      <p:sp>
        <p:nvSpPr>
          <p:cNvPr id="15" name="Textfeld 14"/>
          <p:cNvSpPr txBox="1"/>
          <p:nvPr/>
        </p:nvSpPr>
        <p:spPr>
          <a:xfrm>
            <a:off x="9743964" y="288540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H15</a:t>
            </a:r>
            <a:endParaRPr lang="fr-FR" dirty="0"/>
          </a:p>
        </p:txBody>
      </p:sp>
      <p:sp>
        <p:nvSpPr>
          <p:cNvPr id="16" name="Textfeld 15"/>
          <p:cNvSpPr txBox="1"/>
          <p:nvPr/>
        </p:nvSpPr>
        <p:spPr>
          <a:xfrm>
            <a:off x="10306939" y="316488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H17</a:t>
            </a:r>
            <a:endParaRPr lang="fr-FR" dirty="0"/>
          </a:p>
        </p:txBody>
      </p:sp>
      <p:sp>
        <p:nvSpPr>
          <p:cNvPr id="17" name="Textfeld 16"/>
          <p:cNvSpPr txBox="1"/>
          <p:nvPr/>
        </p:nvSpPr>
        <p:spPr>
          <a:xfrm>
            <a:off x="10771824" y="362902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H19</a:t>
            </a:r>
            <a:endParaRPr lang="fr-FR" dirty="0"/>
          </a:p>
        </p:txBody>
      </p:sp>
      <p:pic>
        <p:nvPicPr>
          <p:cNvPr id="19" name="Imag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34260" r="58141" b="50617"/>
          <a:stretch/>
        </p:blipFill>
        <p:spPr>
          <a:xfrm flipV="1">
            <a:off x="1525683" y="2585740"/>
            <a:ext cx="13525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feld 150"/>
          <p:cNvSpPr txBox="1"/>
          <p:nvPr/>
        </p:nvSpPr>
        <p:spPr>
          <a:xfrm>
            <a:off x="7751846" y="2482524"/>
            <a:ext cx="3982953" cy="34163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DPI of NO to N</a:t>
            </a:r>
            <a:r>
              <a:rPr lang="en-US" baseline="30000" dirty="0" smtClean="0"/>
              <a:t>+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14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grpSp>
        <p:nvGrpSpPr>
          <p:cNvPr id="150" name="Gruppieren 149"/>
          <p:cNvGrpSpPr/>
          <p:nvPr/>
        </p:nvGrpSpPr>
        <p:grpSpPr>
          <a:xfrm>
            <a:off x="7855792" y="2524780"/>
            <a:ext cx="3529721" cy="2869746"/>
            <a:chOff x="7663208" y="2271329"/>
            <a:chExt cx="3529721" cy="2869746"/>
          </a:xfrm>
        </p:grpSpPr>
        <p:pic>
          <p:nvPicPr>
            <p:cNvPr id="106" name="Image 7"/>
            <p:cNvPicPr>
              <a:picLocks noChangeAspect="1"/>
            </p:cNvPicPr>
            <p:nvPr/>
          </p:nvPicPr>
          <p:blipFill rotWithShape="1">
            <a:blip r:embed="rId4"/>
            <a:srcRect l="7055" r="6967"/>
            <a:stretch/>
          </p:blipFill>
          <p:spPr>
            <a:xfrm>
              <a:off x="7855172" y="2271329"/>
              <a:ext cx="1735637" cy="1429898"/>
            </a:xfrm>
            <a:prstGeom prst="rect">
              <a:avLst/>
            </a:prstGeom>
          </p:spPr>
        </p:pic>
        <p:pic>
          <p:nvPicPr>
            <p:cNvPr id="107" name="Image 8"/>
            <p:cNvPicPr>
              <a:picLocks noChangeAspect="1"/>
            </p:cNvPicPr>
            <p:nvPr/>
          </p:nvPicPr>
          <p:blipFill rotWithShape="1">
            <a:blip r:embed="rId5"/>
            <a:srcRect l="7055" r="5644"/>
            <a:stretch/>
          </p:blipFill>
          <p:spPr>
            <a:xfrm>
              <a:off x="9430589" y="2289130"/>
              <a:ext cx="1762340" cy="1429898"/>
            </a:xfrm>
            <a:prstGeom prst="rect">
              <a:avLst/>
            </a:prstGeom>
          </p:spPr>
        </p:pic>
        <p:pic>
          <p:nvPicPr>
            <p:cNvPr id="108" name="Image 9"/>
            <p:cNvPicPr>
              <a:picLocks noChangeAspect="1"/>
            </p:cNvPicPr>
            <p:nvPr/>
          </p:nvPicPr>
          <p:blipFill rotWithShape="1">
            <a:blip r:embed="rId6"/>
            <a:srcRect l="9259" r="7407"/>
            <a:stretch/>
          </p:blipFill>
          <p:spPr>
            <a:xfrm>
              <a:off x="7954602" y="3693377"/>
              <a:ext cx="1682233" cy="1429898"/>
            </a:xfrm>
            <a:prstGeom prst="rect">
              <a:avLst/>
            </a:prstGeom>
          </p:spPr>
        </p:pic>
        <p:pic>
          <p:nvPicPr>
            <p:cNvPr id="109" name="Image 10"/>
            <p:cNvPicPr>
              <a:picLocks noChangeAspect="1"/>
            </p:cNvPicPr>
            <p:nvPr/>
          </p:nvPicPr>
          <p:blipFill rotWithShape="1">
            <a:blip r:embed="rId7"/>
            <a:srcRect l="12346" t="-622" r="9171" b="622"/>
            <a:stretch/>
          </p:blipFill>
          <p:spPr>
            <a:xfrm>
              <a:off x="9521120" y="3711177"/>
              <a:ext cx="1584325" cy="1429898"/>
            </a:xfrm>
            <a:prstGeom prst="rect">
              <a:avLst/>
            </a:prstGeom>
          </p:spPr>
        </p:pic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63208" y="3752759"/>
              <a:ext cx="301818" cy="106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1" name="Connecteur droit avec flèche 12"/>
            <p:cNvCxnSpPr/>
            <p:nvPr/>
          </p:nvCxnSpPr>
          <p:spPr>
            <a:xfrm>
              <a:off x="7814117" y="2777582"/>
              <a:ext cx="0" cy="480637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ZoneTexte 13"/>
            <p:cNvSpPr txBox="1"/>
            <p:nvPr/>
          </p:nvSpPr>
          <p:spPr>
            <a:xfrm>
              <a:off x="9005568" y="2475598"/>
              <a:ext cx="460316" cy="30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H15</a:t>
              </a:r>
              <a:endParaRPr lang="fr-FR" dirty="0"/>
            </a:p>
          </p:txBody>
        </p:sp>
        <p:sp>
          <p:nvSpPr>
            <p:cNvPr id="113" name="ZoneTexte 14"/>
            <p:cNvSpPr txBox="1"/>
            <p:nvPr/>
          </p:nvSpPr>
          <p:spPr>
            <a:xfrm>
              <a:off x="10560871" y="2453155"/>
              <a:ext cx="460316" cy="30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H17</a:t>
              </a:r>
              <a:endParaRPr lang="fr-FR" dirty="0"/>
            </a:p>
          </p:txBody>
        </p:sp>
        <p:sp>
          <p:nvSpPr>
            <p:cNvPr id="114" name="ZoneTexte 15"/>
            <p:cNvSpPr txBox="1"/>
            <p:nvPr/>
          </p:nvSpPr>
          <p:spPr>
            <a:xfrm>
              <a:off x="9022583" y="3839607"/>
              <a:ext cx="460316" cy="30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H19</a:t>
              </a:r>
              <a:endParaRPr lang="fr-FR" dirty="0"/>
            </a:p>
          </p:txBody>
        </p:sp>
        <p:sp>
          <p:nvSpPr>
            <p:cNvPr id="115" name="ZoneTexte 16"/>
            <p:cNvSpPr txBox="1"/>
            <p:nvPr/>
          </p:nvSpPr>
          <p:spPr>
            <a:xfrm>
              <a:off x="10455595" y="3830707"/>
              <a:ext cx="460316" cy="30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H21</a:t>
              </a:r>
              <a:endParaRPr lang="fr-FR" dirty="0"/>
            </a:p>
          </p:txBody>
        </p:sp>
      </p:grpSp>
      <p:grpSp>
        <p:nvGrpSpPr>
          <p:cNvPr id="116" name="Groupe 13"/>
          <p:cNvGrpSpPr>
            <a:grpSpLocks noChangeAspect="1"/>
          </p:cNvGrpSpPr>
          <p:nvPr/>
        </p:nvGrpSpPr>
        <p:grpSpPr>
          <a:xfrm>
            <a:off x="2774529" y="5051318"/>
            <a:ext cx="3860537" cy="1739772"/>
            <a:chOff x="324248" y="2237617"/>
            <a:chExt cx="4777721" cy="2153106"/>
          </a:xfrm>
        </p:grpSpPr>
        <p:grpSp>
          <p:nvGrpSpPr>
            <p:cNvPr id="119" name="Groupe 16"/>
            <p:cNvGrpSpPr>
              <a:grpSpLocks noChangeAspect="1"/>
            </p:cNvGrpSpPr>
            <p:nvPr/>
          </p:nvGrpSpPr>
          <p:grpSpPr>
            <a:xfrm>
              <a:off x="324248" y="2237617"/>
              <a:ext cx="2331302" cy="2145959"/>
              <a:chOff x="166096" y="3119104"/>
              <a:chExt cx="2914128" cy="2682449"/>
            </a:xfrm>
          </p:grpSpPr>
          <p:pic>
            <p:nvPicPr>
              <p:cNvPr id="121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96" y="3119104"/>
                <a:ext cx="2914128" cy="2682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2" name="ZoneTexte 28"/>
              <p:cNvSpPr txBox="1"/>
              <p:nvPr/>
            </p:nvSpPr>
            <p:spPr>
              <a:xfrm>
                <a:off x="1331640" y="3327870"/>
                <a:ext cx="940342" cy="38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9pPr>
              </a:lstStyle>
              <a:p>
                <a:r>
                  <a:rPr lang="fr-FR" sz="1000" dirty="0" smtClean="0">
                    <a:latin typeface="+mn-lt"/>
                  </a:rPr>
                  <a:t>l=2,m=0</a:t>
                </a:r>
                <a:endParaRPr lang="fr-FR" sz="1000" dirty="0">
                  <a:latin typeface="+mn-lt"/>
                </a:endParaRPr>
              </a:p>
            </p:txBody>
          </p:sp>
          <p:sp>
            <p:nvSpPr>
              <p:cNvPr id="123" name="ZoneTexte 33"/>
              <p:cNvSpPr txBox="1"/>
              <p:nvPr/>
            </p:nvSpPr>
            <p:spPr>
              <a:xfrm>
                <a:off x="1852089" y="4027209"/>
                <a:ext cx="962660" cy="38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omic Sans MS" pitchFamily="66" charset="0"/>
                    <a:ea typeface="+mn-ea"/>
                    <a:cs typeface="+mn-cs"/>
                  </a:defRPr>
                </a:lvl9pPr>
              </a:lstStyle>
              <a:p>
                <a:r>
                  <a:rPr lang="fr-FR" sz="1000" dirty="0" smtClean="0">
                    <a:latin typeface="+mn-lt"/>
                  </a:rPr>
                  <a:t>l=2,m=1</a:t>
                </a:r>
                <a:endParaRPr lang="fr-FR" sz="1000" dirty="0">
                  <a:latin typeface="+mn-lt"/>
                </a:endParaRPr>
              </a:p>
            </p:txBody>
          </p:sp>
        </p:grpSp>
        <p:pic>
          <p:nvPicPr>
            <p:cNvPr id="120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819" y="2246150"/>
              <a:ext cx="2270150" cy="2144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feld 140"/>
              <p:cNvSpPr txBox="1"/>
              <p:nvPr/>
            </p:nvSpPr>
            <p:spPr>
              <a:xfrm>
                <a:off x="998387" y="4661060"/>
                <a:ext cx="5800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𝑁𝑂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1" name="Textfeld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87" y="4661060"/>
                <a:ext cx="5800819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" name="Gruppieren 148"/>
          <p:cNvGrpSpPr/>
          <p:nvPr/>
        </p:nvGrpSpPr>
        <p:grpSpPr>
          <a:xfrm>
            <a:off x="715960" y="1684348"/>
            <a:ext cx="2939550" cy="2892043"/>
            <a:chOff x="715960" y="1836748"/>
            <a:chExt cx="2939550" cy="2892043"/>
          </a:xfrm>
        </p:grpSpPr>
        <p:pic>
          <p:nvPicPr>
            <p:cNvPr id="143" name="Grafik 142"/>
            <p:cNvPicPr>
              <a:picLocks noChangeAspect="1"/>
            </p:cNvPicPr>
            <p:nvPr/>
          </p:nvPicPr>
          <p:blipFill rotWithShape="1">
            <a:blip r:embed="rId12"/>
            <a:srcRect l="9376" t="2276" r="51953" b="17856"/>
            <a:stretch/>
          </p:blipFill>
          <p:spPr>
            <a:xfrm>
              <a:off x="715960" y="1836748"/>
              <a:ext cx="2939550" cy="2892043"/>
            </a:xfrm>
            <a:prstGeom prst="rect">
              <a:avLst/>
            </a:prstGeom>
          </p:spPr>
        </p:pic>
        <p:sp>
          <p:nvSpPr>
            <p:cNvPr id="144" name="Textfeld 143"/>
            <p:cNvSpPr txBox="1"/>
            <p:nvPr/>
          </p:nvSpPr>
          <p:spPr>
            <a:xfrm>
              <a:off x="998387" y="4171276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H15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5" name="Textfeld 144"/>
            <p:cNvSpPr txBox="1"/>
            <p:nvPr/>
          </p:nvSpPr>
          <p:spPr>
            <a:xfrm>
              <a:off x="1011612" y="3864614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H17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6" name="Textfeld 145"/>
            <p:cNvSpPr txBox="1"/>
            <p:nvPr/>
          </p:nvSpPr>
          <p:spPr>
            <a:xfrm>
              <a:off x="1021627" y="3569057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H19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feld 146"/>
            <p:cNvSpPr txBox="1"/>
            <p:nvPr/>
          </p:nvSpPr>
          <p:spPr>
            <a:xfrm>
              <a:off x="1021627" y="3263338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H21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8" name="Textfeld 147"/>
            <p:cNvSpPr txBox="1"/>
            <p:nvPr/>
          </p:nvSpPr>
          <p:spPr>
            <a:xfrm>
              <a:off x="1031642" y="2986284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H23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3" name="Textfeld 152"/>
          <p:cNvSpPr txBox="1"/>
          <p:nvPr/>
        </p:nvSpPr>
        <p:spPr>
          <a:xfrm>
            <a:off x="7971339" y="5515105"/>
            <a:ext cx="337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K. </a:t>
            </a:r>
            <a:r>
              <a:rPr lang="en-US" sz="1200" dirty="0" err="1" smtClean="0"/>
              <a:t>Veyrinas</a:t>
            </a:r>
            <a:r>
              <a:rPr lang="en-US" sz="1200" dirty="0" smtClean="0"/>
              <a:t> et al., </a:t>
            </a:r>
            <a:r>
              <a:rPr lang="en-US" sz="1200" i="1" dirty="0" smtClean="0"/>
              <a:t>Faraday Discuss.</a:t>
            </a:r>
            <a:r>
              <a:rPr lang="en-US" sz="1200" dirty="0" smtClean="0"/>
              <a:t> </a:t>
            </a:r>
            <a:r>
              <a:rPr lang="en-US" sz="1200" b="1" dirty="0" smtClean="0"/>
              <a:t>194</a:t>
            </a:r>
            <a:r>
              <a:rPr lang="en-US" sz="1200" dirty="0" smtClean="0"/>
              <a:t>, 161 (2016).</a:t>
            </a:r>
            <a:endParaRPr lang="fr-FR" sz="1200" dirty="0"/>
          </a:p>
        </p:txBody>
      </p:sp>
      <p:sp>
        <p:nvSpPr>
          <p:cNvPr id="154" name="Textfeld 153"/>
          <p:cNvSpPr txBox="1"/>
          <p:nvPr/>
        </p:nvSpPr>
        <p:spPr>
          <a:xfrm>
            <a:off x="1859740" y="2604586"/>
            <a:ext cx="114794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PLFA 2014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925379" y="1759463"/>
            <a:ext cx="3036825" cy="2765043"/>
            <a:chOff x="3925379" y="1759463"/>
            <a:chExt cx="3036825" cy="2765043"/>
          </a:xfrm>
        </p:grpSpPr>
        <p:sp>
          <p:nvSpPr>
            <p:cNvPr id="125" name="Textfeld 124"/>
            <p:cNvSpPr txBox="1"/>
            <p:nvPr/>
          </p:nvSpPr>
          <p:spPr>
            <a:xfrm>
              <a:off x="4204602" y="3878175"/>
              <a:ext cx="272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Y. Lu, W. C. </a:t>
              </a:r>
              <a:r>
                <a:rPr lang="fr-FR" sz="1200" dirty="0" err="1" smtClean="0"/>
                <a:t>Stolte</a:t>
              </a:r>
              <a:r>
                <a:rPr lang="fr-FR" sz="1200" dirty="0" smtClean="0"/>
                <a:t>, J. A. R. Samson, </a:t>
              </a:r>
              <a:r>
                <a:rPr lang="fr-FR" sz="1200" i="1" dirty="0" smtClean="0"/>
                <a:t>J. Electron </a:t>
              </a:r>
              <a:r>
                <a:rPr lang="fr-FR" sz="1200" i="1" dirty="0" err="1" smtClean="0"/>
                <a:t>Spectrosc</a:t>
              </a:r>
              <a:r>
                <a:rPr lang="fr-FR" sz="1200" i="1" dirty="0" smtClean="0"/>
                <a:t>. Rel. </a:t>
              </a:r>
              <a:r>
                <a:rPr lang="fr-FR" sz="1200" i="1" dirty="0" err="1" smtClean="0"/>
                <a:t>Phenom</a:t>
              </a:r>
              <a:r>
                <a:rPr lang="fr-FR" sz="1200" i="1" dirty="0" smtClean="0"/>
                <a:t>. </a:t>
              </a:r>
              <a:r>
                <a:rPr lang="fr-FR" sz="1200" b="1" dirty="0" smtClean="0"/>
                <a:t>1997</a:t>
              </a:r>
              <a:r>
                <a:rPr lang="fr-FR" sz="1200" dirty="0" smtClean="0"/>
                <a:t>, 109-120 (1997).</a:t>
              </a:r>
              <a:endParaRPr lang="fr-FR" sz="1200" dirty="0"/>
            </a:p>
          </p:txBody>
        </p:sp>
        <p:grpSp>
          <p:nvGrpSpPr>
            <p:cNvPr id="140" name="Gruppieren 139"/>
            <p:cNvGrpSpPr/>
            <p:nvPr/>
          </p:nvGrpSpPr>
          <p:grpSpPr>
            <a:xfrm>
              <a:off x="3925379" y="1759463"/>
              <a:ext cx="3036825" cy="2152355"/>
              <a:chOff x="4191021" y="2066023"/>
              <a:chExt cx="3036825" cy="2152355"/>
            </a:xfrm>
          </p:grpSpPr>
          <p:pic>
            <p:nvPicPr>
              <p:cNvPr id="124" name="Grafik 1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1021" y="2066023"/>
                <a:ext cx="3036825" cy="2152355"/>
              </a:xfrm>
              <a:prstGeom prst="rect">
                <a:avLst/>
              </a:prstGeom>
            </p:spPr>
          </p:pic>
          <p:cxnSp>
            <p:nvCxnSpPr>
              <p:cNvPr id="127" name="Gerader Verbinder 126"/>
              <p:cNvCxnSpPr/>
              <p:nvPr/>
            </p:nvCxnSpPr>
            <p:spPr>
              <a:xfrm>
                <a:off x="5381147" y="2895600"/>
                <a:ext cx="1795" cy="1014434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r Verbinder 127"/>
              <p:cNvCxnSpPr/>
              <p:nvPr/>
            </p:nvCxnSpPr>
            <p:spPr>
              <a:xfrm>
                <a:off x="5589649" y="3103368"/>
                <a:ext cx="1" cy="810204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r Verbinder 128"/>
              <p:cNvCxnSpPr/>
              <p:nvPr/>
            </p:nvCxnSpPr>
            <p:spPr>
              <a:xfrm flipH="1">
                <a:off x="5786736" y="3207178"/>
                <a:ext cx="3223" cy="705986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r Verbinder 129"/>
              <p:cNvCxnSpPr/>
              <p:nvPr/>
            </p:nvCxnSpPr>
            <p:spPr>
              <a:xfrm flipH="1">
                <a:off x="5993444" y="3284985"/>
                <a:ext cx="6661" cy="63171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r Verbinder 130"/>
              <p:cNvCxnSpPr/>
              <p:nvPr/>
            </p:nvCxnSpPr>
            <p:spPr>
              <a:xfrm flipH="1">
                <a:off x="4980735" y="3249505"/>
                <a:ext cx="1587" cy="66723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r Verbinder 131"/>
              <p:cNvCxnSpPr/>
              <p:nvPr/>
            </p:nvCxnSpPr>
            <p:spPr>
              <a:xfrm flipH="1">
                <a:off x="5187443" y="2922416"/>
                <a:ext cx="1587" cy="997864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feld 42"/>
            <p:cNvSpPr txBox="1"/>
            <p:nvPr/>
          </p:nvSpPr>
          <p:spPr>
            <a:xfrm>
              <a:off x="4387803" y="2674952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H15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563654" y="2429825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H17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5005851" y="2230215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H19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214849" y="251414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H21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367249" y="266654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H23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672071" y="276211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H25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3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 Delay in 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Photoionization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15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38200" y="2266806"/>
                <a:ext cx="5778630" cy="132228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Shape resonance in NO</a:t>
                </a:r>
                <a:endParaRPr lang="fr-FR" b="1" dirty="0" smtClean="0"/>
              </a:p>
              <a:p>
                <a:r>
                  <a:rPr lang="fr-FR" dirty="0" err="1" smtClean="0"/>
                  <a:t>trapping</a:t>
                </a:r>
                <a:r>
                  <a:rPr lang="fr-FR" dirty="0" smtClean="0"/>
                  <a:t> of the </a:t>
                </a:r>
                <a:r>
                  <a:rPr lang="fr-FR" dirty="0" err="1" smtClean="0"/>
                  <a:t>photoelectron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wavepacket</a:t>
                </a:r>
                <a:r>
                  <a:rPr lang="fr-FR" dirty="0" smtClean="0"/>
                  <a:t> due to </a:t>
                </a:r>
                <a:r>
                  <a:rPr lang="fr-FR" dirty="0" err="1" smtClean="0"/>
                  <a:t>molecular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potential</a:t>
                </a:r>
                <a:endParaRPr lang="fr-FR" dirty="0" smtClean="0"/>
              </a:p>
              <a:p>
                <a:r>
                  <a:rPr lang="fr-FR" dirty="0" smtClean="0"/>
                  <a:t>→ long Wigner </a:t>
                </a:r>
                <a:r>
                  <a:rPr lang="fr-FR" dirty="0" err="1" smtClean="0"/>
                  <a:t>delay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66806"/>
                <a:ext cx="5778630" cy="13222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8323869" y="6098893"/>
            <a:ext cx="337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Hockett</a:t>
            </a:r>
            <a:r>
              <a:rPr lang="en-US" sz="1200" dirty="0" smtClean="0"/>
              <a:t> et al, J. Phys. B At. Mol. Opt. Phys. </a:t>
            </a:r>
            <a:r>
              <a:rPr lang="en-US" sz="1200" b="1" dirty="0" smtClean="0"/>
              <a:t>49</a:t>
            </a:r>
            <a:r>
              <a:rPr lang="en-US" sz="1200" dirty="0" smtClean="0"/>
              <a:t>, </a:t>
            </a:r>
            <a:r>
              <a:rPr lang="de-DE" sz="1200" dirty="0"/>
              <a:t>095602 </a:t>
            </a:r>
            <a:r>
              <a:rPr lang="en-US" sz="1200" dirty="0" smtClean="0"/>
              <a:t> (2016).</a:t>
            </a:r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38200" y="3959498"/>
                <a:ext cx="7185353" cy="175432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fr-FR" u="sng" dirty="0" smtClean="0"/>
                  <a:t>Goals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investigate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photoionization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delay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across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shape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resonance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bandwidth</a:t>
                </a:r>
                <a:r>
                  <a:rPr lang="fr-FR" dirty="0" smtClean="0"/>
                  <a:t> in a RABBIT-</a:t>
                </a:r>
                <a:r>
                  <a:rPr lang="fr-FR" dirty="0" err="1" smtClean="0"/>
                  <a:t>like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experiment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study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also</a:t>
                </a:r>
                <a:r>
                  <a:rPr lang="fr-FR" dirty="0" smtClean="0"/>
                  <a:t> the spatial </a:t>
                </a:r>
                <a:r>
                  <a:rPr lang="fr-FR" dirty="0" err="1" smtClean="0"/>
                  <a:t>dependence</a:t>
                </a:r>
                <a:r>
                  <a:rPr lang="fr-FR" dirty="0" smtClean="0"/>
                  <a:t> of time </a:t>
                </a:r>
                <a:r>
                  <a:rPr lang="fr-FR" dirty="0" err="1" smtClean="0"/>
                  <a:t>delays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modelize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MFPADs</a:t>
                </a:r>
                <a:r>
                  <a:rPr lang="fr-FR" dirty="0" smtClean="0"/>
                  <a:t> for an XUV+IR </a:t>
                </a:r>
                <a:r>
                  <a:rPr lang="fr-FR" dirty="0" err="1" smtClean="0"/>
                  <a:t>experiment</a:t>
                </a:r>
                <a:r>
                  <a:rPr lang="fr-FR" dirty="0" smtClean="0"/>
                  <a:t> (collaboration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R. </a:t>
                </a:r>
                <a:r>
                  <a:rPr lang="fr-FR" dirty="0" err="1" smtClean="0"/>
                  <a:t>Lucchese</a:t>
                </a:r>
                <a:r>
                  <a:rPr lang="fr-FR" dirty="0" smtClean="0"/>
                  <a:t>, LBNL); continuum-continuum transition!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59498"/>
                <a:ext cx="7185353" cy="175432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869" y="1862584"/>
            <a:ext cx="2966603" cy="42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Attosecond Dynamics in the DPI of O</a:t>
            </a:r>
            <a:r>
              <a:rPr lang="fr-FR" baseline="-25000" dirty="0" smtClean="0"/>
              <a:t>2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16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04436"/>
            <a:ext cx="6372225" cy="1057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838200" y="2036190"/>
            <a:ext cx="519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First (and </a:t>
            </a:r>
            <a:r>
              <a:rPr lang="fr-FR" b="1" dirty="0" err="1" smtClean="0"/>
              <a:t>only</a:t>
            </a:r>
            <a:r>
              <a:rPr lang="fr-FR" b="1" dirty="0" smtClean="0"/>
              <a:t>) </a:t>
            </a:r>
            <a:r>
              <a:rPr lang="fr-FR" b="1" dirty="0" err="1" smtClean="0"/>
              <a:t>study</a:t>
            </a:r>
            <a:r>
              <a:rPr lang="fr-FR" b="1" dirty="0" smtClean="0"/>
              <a:t> of attosecond </a:t>
            </a:r>
            <a:r>
              <a:rPr lang="fr-FR" b="1" dirty="0" err="1" smtClean="0"/>
              <a:t>dynamics</a:t>
            </a:r>
            <a:r>
              <a:rPr lang="fr-FR" b="1" dirty="0" smtClean="0"/>
              <a:t> in DPI:</a:t>
            </a:r>
            <a:endParaRPr lang="fr-FR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b="51719"/>
          <a:stretch/>
        </p:blipFill>
        <p:spPr>
          <a:xfrm>
            <a:off x="235529" y="4705661"/>
            <a:ext cx="3190875" cy="17889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441542" y="393097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</a:t>
            </a:r>
            <a:r>
              <a:rPr lang="fr-FR" baseline="-25000" dirty="0" smtClean="0"/>
              <a:t>2</a:t>
            </a:r>
            <a:r>
              <a:rPr lang="fr-FR" dirty="0" smtClean="0"/>
              <a:t> 		O + O</a:t>
            </a:r>
            <a:r>
              <a:rPr lang="fr-FR" baseline="30000" dirty="0" smtClean="0"/>
              <a:t>+</a:t>
            </a:r>
            <a:endParaRPr lang="fr-FR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884602" y="4119513"/>
            <a:ext cx="12914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963901" y="3869630"/>
            <a:ext cx="113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XUV APT + IR</a:t>
            </a:r>
            <a:endParaRPr lang="fr-FR" sz="1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t="47729"/>
          <a:stretch/>
        </p:blipFill>
        <p:spPr>
          <a:xfrm>
            <a:off x="3239525" y="4705661"/>
            <a:ext cx="3190875" cy="193675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321774" y="5708411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</a:t>
            </a:r>
            <a:r>
              <a:rPr lang="fr-FR" baseline="30000" dirty="0" smtClean="0"/>
              <a:t>2</a:t>
            </a:r>
            <a:r>
              <a:rPr lang="el-GR" dirty="0" smtClean="0"/>
              <a:t>Σ</a:t>
            </a:r>
            <a:r>
              <a:rPr lang="en-US" baseline="-25000" dirty="0" smtClean="0"/>
              <a:t>g</a:t>
            </a:r>
            <a:r>
              <a:rPr lang="en-US" baseline="30000" dirty="0" smtClean="0"/>
              <a:t>- </a:t>
            </a:r>
            <a:r>
              <a:rPr lang="en-US" dirty="0"/>
              <a:t> </a:t>
            </a:r>
            <a:r>
              <a:rPr lang="en-US" dirty="0" smtClean="0"/>
              <a:t>to L</a:t>
            </a:r>
            <a:r>
              <a:rPr lang="en-US" baseline="-25000" dirty="0" smtClean="0"/>
              <a:t>1</a:t>
            </a:r>
            <a:endParaRPr lang="fr-FR" dirty="0"/>
          </a:p>
        </p:txBody>
      </p:sp>
      <p:sp>
        <p:nvSpPr>
          <p:cNvPr id="16" name="Textfeld 15"/>
          <p:cNvSpPr txBox="1"/>
          <p:nvPr/>
        </p:nvSpPr>
        <p:spPr>
          <a:xfrm>
            <a:off x="6321774" y="5339079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 </a:t>
            </a:r>
            <a:r>
              <a:rPr lang="fr-FR" baseline="30000" dirty="0" smtClean="0"/>
              <a:t>4</a:t>
            </a:r>
            <a:r>
              <a:rPr lang="el-GR" dirty="0" smtClean="0"/>
              <a:t>Σ</a:t>
            </a:r>
            <a:r>
              <a:rPr lang="en-US" baseline="-25000" dirty="0" smtClean="0"/>
              <a:t>u</a:t>
            </a:r>
            <a:r>
              <a:rPr lang="en-US" baseline="30000" dirty="0" smtClean="0"/>
              <a:t>- </a:t>
            </a:r>
            <a:r>
              <a:rPr lang="en-US" dirty="0" smtClean="0"/>
              <a:t> to L</a:t>
            </a:r>
            <a:r>
              <a:rPr lang="en-US" baseline="-25000" dirty="0" smtClean="0"/>
              <a:t>2</a:t>
            </a:r>
            <a:endParaRPr lang="fr-FR" baseline="-25000" dirty="0"/>
          </a:p>
        </p:txBody>
      </p:sp>
      <p:sp>
        <p:nvSpPr>
          <p:cNvPr id="17" name="Textfeld 16"/>
          <p:cNvSpPr txBox="1"/>
          <p:nvPr/>
        </p:nvSpPr>
        <p:spPr>
          <a:xfrm>
            <a:off x="6341010" y="5022370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 </a:t>
            </a:r>
            <a:r>
              <a:rPr lang="fr-FR" baseline="30000" dirty="0" smtClean="0"/>
              <a:t>4</a:t>
            </a:r>
            <a:r>
              <a:rPr lang="el-GR" dirty="0" smtClean="0"/>
              <a:t>Σ</a:t>
            </a:r>
            <a:r>
              <a:rPr lang="en-US" baseline="-25000" dirty="0" smtClean="0"/>
              <a:t>u</a:t>
            </a:r>
            <a:r>
              <a:rPr lang="en-US" baseline="30000" dirty="0" smtClean="0"/>
              <a:t>- </a:t>
            </a:r>
            <a:r>
              <a:rPr lang="en-US" dirty="0" smtClean="0"/>
              <a:t> to L</a:t>
            </a:r>
            <a:r>
              <a:rPr lang="en-US" baseline="-25000" dirty="0" smtClean="0"/>
              <a:t>1</a:t>
            </a:r>
            <a:endParaRPr lang="fr-FR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295" y="2036190"/>
            <a:ext cx="2784930" cy="258387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321774" y="602512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</a:t>
            </a:r>
            <a:r>
              <a:rPr lang="fr-FR" baseline="-25000" dirty="0" smtClean="0"/>
              <a:t>2</a:t>
            </a:r>
            <a:r>
              <a:rPr lang="fr-FR" baseline="30000" dirty="0" smtClean="0"/>
              <a:t>*</a:t>
            </a:r>
            <a:r>
              <a:rPr lang="fr-FR" dirty="0" smtClean="0"/>
              <a:t> 3</a:t>
            </a:r>
            <a:r>
              <a:rPr lang="fr-FR" baseline="30000" dirty="0" smtClean="0"/>
              <a:t>2</a:t>
            </a:r>
            <a:r>
              <a:rPr lang="el-GR" dirty="0" smtClean="0"/>
              <a:t>Π</a:t>
            </a:r>
            <a:r>
              <a:rPr lang="en-US" baseline="-25000" dirty="0" smtClean="0"/>
              <a:t>u</a:t>
            </a:r>
            <a:r>
              <a:rPr lang="en-US" dirty="0" smtClean="0"/>
              <a:t> to L</a:t>
            </a:r>
            <a:r>
              <a:rPr lang="en-US" baseline="-25000" dirty="0" smtClean="0"/>
              <a:t>3</a:t>
            </a:r>
            <a:endParaRPr lang="fr-FR" dirty="0"/>
          </a:p>
        </p:txBody>
      </p:sp>
      <p:sp>
        <p:nvSpPr>
          <p:cNvPr id="20" name="Textfeld 19"/>
          <p:cNvSpPr txBox="1"/>
          <p:nvPr/>
        </p:nvSpPr>
        <p:spPr>
          <a:xfrm>
            <a:off x="7925642" y="4827474"/>
            <a:ext cx="3913432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origin</a:t>
            </a:r>
            <a:r>
              <a:rPr lang="fr-FR" dirty="0" smtClean="0"/>
              <a:t> of the oscillations in the O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err="1" smtClean="0"/>
              <a:t>yield</a:t>
            </a:r>
            <a:r>
              <a:rPr lang="fr-FR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What</a:t>
            </a:r>
            <a:r>
              <a:rPr lang="fr-FR" dirty="0" smtClean="0"/>
              <a:t> about the ion beta </a:t>
            </a:r>
            <a:r>
              <a:rPr lang="fr-FR" dirty="0" err="1" smtClean="0"/>
              <a:t>parameter</a:t>
            </a:r>
            <a:r>
              <a:rPr lang="fr-FR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Are the </a:t>
            </a:r>
            <a:r>
              <a:rPr lang="fr-FR" dirty="0" err="1" smtClean="0"/>
              <a:t>different</a:t>
            </a:r>
            <a:r>
              <a:rPr lang="fr-FR" dirty="0" smtClean="0"/>
              <a:t> phases </a:t>
            </a:r>
            <a:r>
              <a:rPr lang="fr-FR" dirty="0" err="1" smtClean="0"/>
              <a:t>related</a:t>
            </a:r>
            <a:r>
              <a:rPr lang="fr-FR" dirty="0" smtClean="0"/>
              <a:t> to a </a:t>
            </a:r>
            <a:r>
              <a:rPr lang="fr-FR" dirty="0" err="1" smtClean="0"/>
              <a:t>photoionization</a:t>
            </a:r>
            <a:r>
              <a:rPr lang="fr-FR" dirty="0" smtClean="0"/>
              <a:t> </a:t>
            </a:r>
            <a:r>
              <a:rPr lang="fr-FR" dirty="0" err="1" smtClean="0"/>
              <a:t>delay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0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CIEL_technical_upgrade\photos\20160620_152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3" y="0"/>
            <a:ext cx="12198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Ready</a:t>
            </a:r>
            <a:r>
              <a:rPr lang="fr-FR" dirty="0" smtClean="0">
                <a:solidFill>
                  <a:schemeClr val="bg1"/>
                </a:solidFill>
              </a:rPr>
              <a:t> for Real </a:t>
            </a:r>
            <a:r>
              <a:rPr lang="fr-FR" dirty="0" err="1" smtClean="0">
                <a:solidFill>
                  <a:schemeClr val="bg1"/>
                </a:solidFill>
              </a:rPr>
              <a:t>Experiments</a:t>
            </a:r>
            <a:r>
              <a:rPr lang="fr-FR" dirty="0" smtClean="0">
                <a:solidFill>
                  <a:schemeClr val="bg1"/>
                </a:solidFill>
              </a:rPr>
              <a:t>!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17</a:t>
            </a:fld>
            <a:endParaRPr lang="fr-FR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0" y="2374412"/>
            <a:ext cx="1039080" cy="6788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0" y="3282438"/>
            <a:ext cx="1057275" cy="4940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4005653"/>
            <a:ext cx="1057275" cy="5074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4742306"/>
            <a:ext cx="1046096" cy="33844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7" y="5309909"/>
            <a:ext cx="1046096" cy="5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8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Polarimetry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r>
                          <a:rPr lang="en-US" sz="2400" i="1">
                            <a:latin typeface="Cambria Math"/>
                          </a:rPr>
                          <m:t>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fr-FR" sz="2400" dirty="0" smtClean="0"/>
                  <a:t> </a:t>
                </a:r>
                <a:r>
                  <a:rPr lang="fr-FR" sz="2400" dirty="0" err="1" smtClean="0"/>
                  <a:t>can</a:t>
                </a:r>
                <a:r>
                  <a:rPr lang="fr-FR" sz="2400" dirty="0" smtClean="0"/>
                  <a:t> </a:t>
                </a:r>
                <a:r>
                  <a:rPr lang="fr-FR" sz="2400" dirty="0" err="1" smtClean="0"/>
                  <a:t>be</a:t>
                </a:r>
                <a:r>
                  <a:rPr lang="fr-FR" sz="2400" dirty="0" smtClean="0"/>
                  <a:t> </a:t>
                </a:r>
                <a:r>
                  <a:rPr lang="fr-FR" sz="2400" dirty="0" err="1" smtClean="0"/>
                  <a:t>formulated</a:t>
                </a:r>
                <a:r>
                  <a:rPr lang="fr-FR" sz="2400" dirty="0" smtClean="0"/>
                  <a:t> as a </a:t>
                </a:r>
                <a:r>
                  <a:rPr lang="fr-FR" sz="2400" dirty="0" err="1" smtClean="0"/>
                  <a:t>function</a:t>
                </a:r>
                <a:r>
                  <a:rPr lang="fr-FR" sz="2400" dirty="0" smtClean="0"/>
                  <a:t> of the Stokes </a:t>
                </a:r>
                <a:r>
                  <a:rPr lang="fr-FR" sz="2400" dirty="0" err="1" smtClean="0"/>
                  <a:t>parameters</a:t>
                </a:r>
                <a:r>
                  <a:rPr lang="fr-FR" sz="2400" dirty="0" smtClean="0"/>
                  <a:t> s</a:t>
                </a:r>
                <a:r>
                  <a:rPr lang="fr-FR" sz="2400" baseline="-25000" dirty="0" smtClean="0"/>
                  <a:t>1</a:t>
                </a:r>
                <a:r>
                  <a:rPr lang="fr-FR" sz="2400" dirty="0" smtClean="0"/>
                  <a:t>, s</a:t>
                </a:r>
                <a:r>
                  <a:rPr lang="fr-FR" sz="2400" baseline="-25000" dirty="0" smtClean="0"/>
                  <a:t>2</a:t>
                </a:r>
                <a:r>
                  <a:rPr lang="fr-FR" sz="2400" dirty="0" smtClean="0"/>
                  <a:t>, s</a:t>
                </a:r>
                <a:r>
                  <a:rPr lang="fr-FR" sz="2400" baseline="-25000" dirty="0" smtClean="0"/>
                  <a:t>3</a:t>
                </a:r>
                <a:r>
                  <a:rPr lang="fr-FR" sz="2400" baseline="30000" dirty="0" smtClean="0"/>
                  <a:t>[6,7]</a:t>
                </a:r>
                <a:endParaRPr lang="fr-FR" sz="2400" dirty="0" smtClean="0"/>
              </a:p>
              <a:p>
                <a:r>
                  <a:rPr lang="fr-FR" sz="2400" dirty="0" smtClean="0"/>
                  <a:t>s</a:t>
                </a:r>
                <a:r>
                  <a:rPr lang="fr-FR" sz="2400" baseline="-25000" dirty="0" smtClean="0"/>
                  <a:t>1</a:t>
                </a:r>
                <a:r>
                  <a:rPr lang="fr-FR" sz="2400" dirty="0" smtClean="0"/>
                  <a:t>,s</a:t>
                </a:r>
                <a:r>
                  <a:rPr lang="fr-FR" sz="2400" baseline="-25000" dirty="0" smtClean="0"/>
                  <a:t>2</a:t>
                </a:r>
                <a:r>
                  <a:rPr lang="fr-FR" sz="2400" dirty="0" smtClean="0"/>
                  <a:t>: ion </a:t>
                </a:r>
                <a:r>
                  <a:rPr lang="fr-FR" sz="2400" dirty="0" err="1" smtClean="0"/>
                  <a:t>asymmetry</a:t>
                </a:r>
                <a:r>
                  <a:rPr lang="fr-FR" sz="2400" dirty="0" smtClean="0"/>
                  <a:t> </a:t>
                </a:r>
                <a:r>
                  <a:rPr lang="fr-FR" sz="2400" dirty="0" err="1" smtClean="0"/>
                  <a:t>parameter</a:t>
                </a:r>
                <a:r>
                  <a:rPr lang="fr-FR" sz="2400" dirty="0" smtClean="0"/>
                  <a:t> </a:t>
                </a:r>
                <a:r>
                  <a:rPr lang="el-GR" sz="2400" dirty="0" smtClean="0"/>
                  <a:t>β</a:t>
                </a:r>
                <a:r>
                  <a:rPr lang="de-DE" sz="2400" baseline="-25000" dirty="0" smtClean="0"/>
                  <a:t>i</a:t>
                </a:r>
              </a:p>
              <a:p>
                <a:r>
                  <a:rPr lang="de-DE" sz="2400" dirty="0" smtClean="0"/>
                  <a:t>s</a:t>
                </a:r>
                <a:r>
                  <a:rPr lang="de-DE" sz="2400" baseline="-25000" dirty="0" smtClean="0"/>
                  <a:t>3</a:t>
                </a:r>
                <a:r>
                  <a:rPr lang="de-DE" sz="2400" dirty="0" smtClean="0"/>
                  <a:t>: </a:t>
                </a:r>
                <a:r>
                  <a:rPr lang="de-DE" sz="2400" dirty="0" err="1" smtClean="0"/>
                  <a:t>modulates</a:t>
                </a:r>
                <a:r>
                  <a:rPr lang="de-DE" sz="2400" dirty="0" smtClean="0"/>
                  <a:t> F</a:t>
                </a:r>
                <a:r>
                  <a:rPr lang="de-DE" sz="2400" baseline="-25000" dirty="0" smtClean="0"/>
                  <a:t>11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func>
                      </m:e>
                    </m:d>
                    <m:func>
                      <m:func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func>
                  </m:oMath>
                </a14:m>
                <a:endParaRPr lang="de-DE" sz="2400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19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38200" y="6227076"/>
            <a:ext cx="4153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[6] K. </a:t>
            </a:r>
            <a:r>
              <a:rPr lang="en-US" sz="1400" dirty="0" err="1" smtClean="0"/>
              <a:t>Veyrinas</a:t>
            </a:r>
            <a:r>
              <a:rPr lang="en-US" sz="1400" dirty="0" smtClean="0"/>
              <a:t> et al., </a:t>
            </a:r>
            <a:r>
              <a:rPr lang="en-US" sz="1400" i="1" dirty="0" smtClean="0"/>
              <a:t>Phys. Rev. A</a:t>
            </a:r>
            <a:r>
              <a:rPr lang="en-US" sz="1400" dirty="0"/>
              <a:t> </a:t>
            </a:r>
            <a:r>
              <a:rPr lang="en-US" sz="1400" b="1" dirty="0" smtClean="0"/>
              <a:t>88</a:t>
            </a:r>
            <a:r>
              <a:rPr lang="en-US" sz="1400" dirty="0" smtClean="0"/>
              <a:t>, 063411 (2013).</a:t>
            </a:r>
          </a:p>
          <a:p>
            <a:r>
              <a:rPr lang="en-US" sz="1400" dirty="0" smtClean="0"/>
              <a:t>[7] K. </a:t>
            </a:r>
            <a:r>
              <a:rPr lang="en-US" sz="1400" dirty="0" err="1" smtClean="0"/>
              <a:t>Veyrinas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Faraday Discuss. </a:t>
            </a:r>
            <a:r>
              <a:rPr lang="en-US" sz="1400" b="1" dirty="0" smtClean="0"/>
              <a:t>194</a:t>
            </a:r>
            <a:r>
              <a:rPr lang="en-US" sz="1400" dirty="0" smtClean="0"/>
              <a:t>, 161 (2016).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844" y="2181858"/>
            <a:ext cx="2200871" cy="17396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858339"/>
            <a:ext cx="2105402" cy="22715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/>
          <a:srcRect r="30170"/>
          <a:stretch/>
        </p:blipFill>
        <p:spPr>
          <a:xfrm>
            <a:off x="6271171" y="4306594"/>
            <a:ext cx="4346787" cy="204975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83655" y="388992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H15</a:t>
            </a:r>
            <a:endParaRPr lang="fr-FR" dirty="0"/>
          </a:p>
        </p:txBody>
      </p:sp>
      <p:sp>
        <p:nvSpPr>
          <p:cNvPr id="12" name="Textfeld 11"/>
          <p:cNvSpPr txBox="1"/>
          <p:nvPr/>
        </p:nvSpPr>
        <p:spPr>
          <a:xfrm>
            <a:off x="7717521" y="388992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H17</a:t>
            </a:r>
            <a:endParaRPr lang="fr-FR" dirty="0"/>
          </a:p>
        </p:txBody>
      </p:sp>
      <p:sp>
        <p:nvSpPr>
          <p:cNvPr id="13" name="Textfeld 12"/>
          <p:cNvSpPr txBox="1"/>
          <p:nvPr/>
        </p:nvSpPr>
        <p:spPr>
          <a:xfrm>
            <a:off x="8692979" y="390845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H19</a:t>
            </a:r>
            <a:endParaRPr lang="fr-FR" dirty="0"/>
          </a:p>
        </p:txBody>
      </p:sp>
      <p:sp>
        <p:nvSpPr>
          <p:cNvPr id="14" name="Textfeld 13"/>
          <p:cNvSpPr txBox="1"/>
          <p:nvPr/>
        </p:nvSpPr>
        <p:spPr>
          <a:xfrm>
            <a:off x="9726845" y="393218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H21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611783" y="5062194"/>
                <a:ext cx="83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=90°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83" y="5062194"/>
                <a:ext cx="831190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755919" y="3304366"/>
            <a:ext cx="385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/>
              <a:t>Experiments</a:t>
            </a:r>
            <a:r>
              <a:rPr lang="fr-FR" b="1" u="sng" dirty="0" smtClean="0"/>
              <a:t> at PLFA in 2015 </a:t>
            </a:r>
            <a:r>
              <a:rPr lang="fr-FR" b="1" u="sng" dirty="0" err="1" smtClean="0"/>
              <a:t>with</a:t>
            </a:r>
            <a:r>
              <a:rPr lang="fr-FR" b="1" u="sng" dirty="0" smtClean="0"/>
              <a:t> HHG</a:t>
            </a:r>
            <a:endParaRPr lang="fr-FR" b="1" u="sng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/>
          <a:srcRect l="69502" b="10759"/>
          <a:stretch/>
        </p:blipFill>
        <p:spPr>
          <a:xfrm>
            <a:off x="3128908" y="3908452"/>
            <a:ext cx="1898470" cy="18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Collaborators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2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38200" y="2382313"/>
            <a:ext cx="4170565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b="1" dirty="0" smtClean="0"/>
              <a:t>Institut des Sciences Moléculaires d’Orsay</a:t>
            </a:r>
          </a:p>
          <a:p>
            <a:endParaRPr lang="fr-FR" b="1" dirty="0" smtClean="0"/>
          </a:p>
          <a:p>
            <a:r>
              <a:rPr lang="fr-FR" u="sng" dirty="0" smtClean="0"/>
              <a:t>Danielle </a:t>
            </a:r>
            <a:r>
              <a:rPr lang="fr-FR" u="sng" dirty="0" err="1" smtClean="0"/>
              <a:t>Dowek</a:t>
            </a:r>
            <a:endParaRPr lang="fr-FR" dirty="0" smtClean="0"/>
          </a:p>
          <a:p>
            <a:r>
              <a:rPr lang="fr-FR" dirty="0" smtClean="0"/>
              <a:t>Fabian </a:t>
            </a:r>
            <a:r>
              <a:rPr lang="fr-FR" dirty="0" err="1" smtClean="0"/>
              <a:t>Holzmeier</a:t>
            </a:r>
            <a:r>
              <a:rPr lang="fr-FR" dirty="0" smtClean="0"/>
              <a:t> (</a:t>
            </a:r>
            <a:r>
              <a:rPr lang="fr-FR" dirty="0" err="1" smtClean="0"/>
              <a:t>Labex</a:t>
            </a:r>
            <a:r>
              <a:rPr lang="fr-FR" dirty="0" smtClean="0"/>
              <a:t> PALM)</a:t>
            </a:r>
          </a:p>
          <a:p>
            <a:r>
              <a:rPr lang="fr-FR" dirty="0" smtClean="0"/>
              <a:t>Jennifer Joseph (PhD, Aspire ITN/EFN)</a:t>
            </a:r>
          </a:p>
          <a:p>
            <a:r>
              <a:rPr lang="fr-FR" dirty="0" smtClean="0"/>
              <a:t>Jean-Christophe </a:t>
            </a:r>
            <a:r>
              <a:rPr lang="fr-FR" dirty="0" err="1" smtClean="0"/>
              <a:t>Houver</a:t>
            </a:r>
            <a:endParaRPr lang="fr-FR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03" y="2779421"/>
            <a:ext cx="1039080" cy="67886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38200" y="4551448"/>
            <a:ext cx="4170565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/>
              <a:t>Synchrotron SOLEIL </a:t>
            </a:r>
          </a:p>
          <a:p>
            <a:endParaRPr lang="fr-FR" b="1" dirty="0" smtClean="0"/>
          </a:p>
          <a:p>
            <a:r>
              <a:rPr lang="en-US" dirty="0" smtClean="0"/>
              <a:t>John </a:t>
            </a:r>
            <a:r>
              <a:rPr lang="en-US" dirty="0" err="1" smtClean="0"/>
              <a:t>Bozek</a:t>
            </a:r>
            <a:endParaRPr lang="en-US" dirty="0" smtClean="0"/>
          </a:p>
          <a:p>
            <a:r>
              <a:rPr lang="en-US" dirty="0" smtClean="0"/>
              <a:t>PLEIADES beamline</a:t>
            </a:r>
          </a:p>
        </p:txBody>
      </p:sp>
      <p:pic>
        <p:nvPicPr>
          <p:cNvPr id="11" name="Picture 5" descr="Origina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62" y="4923317"/>
            <a:ext cx="1353200" cy="5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562599" y="2034701"/>
            <a:ext cx="4170565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/>
              <a:t>Lawrence Berkeley National </a:t>
            </a:r>
            <a:r>
              <a:rPr lang="fr-FR" b="1" dirty="0" err="1" smtClean="0"/>
              <a:t>Laboratory</a:t>
            </a:r>
            <a:endParaRPr lang="fr-FR" b="1" dirty="0" smtClean="0"/>
          </a:p>
          <a:p>
            <a:endParaRPr lang="fr-FR" b="1" dirty="0" smtClean="0"/>
          </a:p>
          <a:p>
            <a:r>
              <a:rPr lang="en-US" dirty="0" smtClean="0"/>
              <a:t>Robert </a:t>
            </a:r>
            <a:r>
              <a:rPr lang="en-US" dirty="0" err="1" smtClean="0"/>
              <a:t>Lucchese</a:t>
            </a:r>
            <a:endParaRPr lang="en-US" dirty="0" smtClean="0"/>
          </a:p>
        </p:txBody>
      </p:sp>
      <p:pic>
        <p:nvPicPr>
          <p:cNvPr id="2050" name="Picture 2" descr="Bildergebnis für lbnl berkel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37" y="2411841"/>
            <a:ext cx="567563" cy="4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586358" y="4213329"/>
            <a:ext cx="4170565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ATTOLab</a:t>
            </a:r>
            <a:r>
              <a:rPr lang="en-US" b="1" dirty="0" smtClean="0"/>
              <a:t> – CEA/</a:t>
            </a:r>
            <a:r>
              <a:rPr lang="en-US" b="1" dirty="0" err="1" smtClean="0"/>
              <a:t>Lidyl</a:t>
            </a:r>
            <a:endParaRPr lang="en-US" b="1" dirty="0" smtClean="0"/>
          </a:p>
          <a:p>
            <a:endParaRPr lang="fr-FR" b="1" dirty="0" smtClean="0"/>
          </a:p>
          <a:p>
            <a:r>
              <a:rPr lang="en-US" dirty="0" smtClean="0"/>
              <a:t>Thierry </a:t>
            </a:r>
            <a:r>
              <a:rPr lang="en-US" dirty="0" err="1" smtClean="0"/>
              <a:t>Ruchon</a:t>
            </a:r>
            <a:endParaRPr lang="en-US" dirty="0" smtClean="0"/>
          </a:p>
          <a:p>
            <a:r>
              <a:rPr lang="en-US" dirty="0" smtClean="0"/>
              <a:t>David </a:t>
            </a:r>
            <a:r>
              <a:rPr lang="en-US" dirty="0" err="1" smtClean="0"/>
              <a:t>Bresteau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Attophysics</a:t>
            </a:r>
            <a:r>
              <a:rPr lang="en-US" dirty="0" smtClean="0"/>
              <a:t> group + SLIC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562599" y="3100189"/>
            <a:ext cx="4170565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/>
              <a:t>OPT2X</a:t>
            </a:r>
          </a:p>
          <a:p>
            <a:endParaRPr lang="fr-FR" b="1" dirty="0" smtClean="0"/>
          </a:p>
          <a:p>
            <a:r>
              <a:rPr lang="en-US" dirty="0" smtClean="0"/>
              <a:t>Carlo </a:t>
            </a:r>
            <a:r>
              <a:rPr lang="en-US" dirty="0" err="1" smtClean="0"/>
              <a:t>Spezzani</a:t>
            </a:r>
            <a:endParaRPr lang="en-US" dirty="0" smtClean="0"/>
          </a:p>
        </p:txBody>
      </p:sp>
      <p:pic>
        <p:nvPicPr>
          <p:cNvPr id="2052" name="Picture 4" descr="Bildergebnis für universite paris sac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12" y="3180308"/>
            <a:ext cx="914599" cy="3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73" y="4415868"/>
            <a:ext cx="1057275" cy="4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 Delay in </a:t>
            </a:r>
            <a:r>
              <a:rPr lang="fr-FR" dirty="0" err="1" smtClean="0"/>
              <a:t>Photoionization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20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307" y="2611224"/>
            <a:ext cx="3807494" cy="25263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44" y="2328420"/>
            <a:ext cx="2433699" cy="36315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02680" y="6079351"/>
            <a:ext cx="3284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M. Schultze et al., </a:t>
            </a:r>
            <a:r>
              <a:rPr lang="fr-FR" sz="1200" i="1" dirty="0" smtClean="0"/>
              <a:t>Science</a:t>
            </a:r>
            <a:r>
              <a:rPr lang="fr-FR" sz="1200" dirty="0" smtClean="0"/>
              <a:t> </a:t>
            </a:r>
            <a:r>
              <a:rPr lang="fr-FR" sz="1200" b="1" dirty="0" smtClean="0"/>
              <a:t>328</a:t>
            </a:r>
            <a:r>
              <a:rPr lang="fr-FR" sz="1200" dirty="0" smtClean="0"/>
              <a:t>, 1658-1662 (2010).</a:t>
            </a:r>
            <a:endParaRPr lang="fr-FR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4751109" y="192933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Neon</a:t>
            </a:r>
            <a:endParaRPr lang="fr-FR" dirty="0"/>
          </a:p>
        </p:txBody>
      </p:sp>
      <p:sp>
        <p:nvSpPr>
          <p:cNvPr id="9" name="Textfeld 8"/>
          <p:cNvSpPr txBox="1"/>
          <p:nvPr/>
        </p:nvSpPr>
        <p:spPr>
          <a:xfrm>
            <a:off x="7864818" y="1967044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Argon</a:t>
            </a:r>
            <a:endParaRPr lang="fr-FR" dirty="0"/>
          </a:p>
        </p:txBody>
      </p:sp>
      <p:sp>
        <p:nvSpPr>
          <p:cNvPr id="10" name="Textfeld 9"/>
          <p:cNvSpPr txBox="1"/>
          <p:nvPr/>
        </p:nvSpPr>
        <p:spPr>
          <a:xfrm>
            <a:off x="4769669" y="327416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2s</a:t>
            </a:r>
            <a:endParaRPr lang="fr-FR" dirty="0"/>
          </a:p>
        </p:txBody>
      </p:sp>
      <p:sp>
        <p:nvSpPr>
          <p:cNvPr id="11" name="Textfeld 10"/>
          <p:cNvSpPr txBox="1"/>
          <p:nvPr/>
        </p:nvSpPr>
        <p:spPr>
          <a:xfrm>
            <a:off x="4753639" y="275173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2p</a:t>
            </a:r>
            <a:endParaRPr lang="fr-FR" dirty="0"/>
          </a:p>
        </p:txBody>
      </p:sp>
      <p:sp>
        <p:nvSpPr>
          <p:cNvPr id="12" name="Textfeld 11"/>
          <p:cNvSpPr txBox="1"/>
          <p:nvPr/>
        </p:nvSpPr>
        <p:spPr>
          <a:xfrm>
            <a:off x="7864818" y="5128015"/>
            <a:ext cx="3307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Klünder</a:t>
            </a:r>
            <a:r>
              <a:rPr lang="fr-FR" sz="1200" dirty="0" smtClean="0"/>
              <a:t> et al., </a:t>
            </a:r>
            <a:r>
              <a:rPr lang="fr-FR" sz="1200" i="1" dirty="0" smtClean="0"/>
              <a:t>Phys. </a:t>
            </a:r>
            <a:r>
              <a:rPr lang="fr-FR" sz="1200" i="1" dirty="0" err="1" smtClean="0"/>
              <a:t>Rev</a:t>
            </a:r>
            <a:r>
              <a:rPr lang="fr-FR" sz="1200" i="1" dirty="0" smtClean="0"/>
              <a:t>. </a:t>
            </a:r>
            <a:r>
              <a:rPr lang="fr-FR" sz="1200" i="1" dirty="0" err="1" smtClean="0"/>
              <a:t>Lett</a:t>
            </a:r>
            <a:r>
              <a:rPr lang="fr-FR" sz="1200" i="1" dirty="0" smtClean="0"/>
              <a:t>.</a:t>
            </a:r>
            <a:r>
              <a:rPr lang="fr-FR" sz="1200" dirty="0" smtClean="0"/>
              <a:t> </a:t>
            </a:r>
            <a:r>
              <a:rPr lang="fr-FR" sz="1200" b="1" dirty="0" smtClean="0"/>
              <a:t>106</a:t>
            </a:r>
            <a:r>
              <a:rPr lang="fr-FR" sz="1200" dirty="0" smtClean="0"/>
              <a:t>, 143002 (2011).</a:t>
            </a:r>
            <a:endParaRPr lang="fr-FR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8801100" y="443659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03271"/>
                </a:solidFill>
              </a:rPr>
              <a:t>3s</a:t>
            </a:r>
            <a:endParaRPr lang="fr-FR" dirty="0">
              <a:solidFill>
                <a:srgbClr val="20327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667750" y="399201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E5A8C"/>
                </a:solidFill>
              </a:rPr>
              <a:t>3p</a:t>
            </a:r>
            <a:endParaRPr lang="fr-FR" dirty="0">
              <a:solidFill>
                <a:srgbClr val="3E5A8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544175" y="428301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E5A8C"/>
                </a:solidFill>
              </a:rPr>
              <a:t>3p</a:t>
            </a:r>
            <a:endParaRPr lang="fr-FR" dirty="0">
              <a:solidFill>
                <a:srgbClr val="3E5A8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94476" y="2435529"/>
                <a:ext cx="3575865" cy="3112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E. Wigner 1955:</a:t>
                </a:r>
              </a:p>
              <a:p>
                <a:r>
                  <a:rPr lang="en-US" dirty="0" smtClean="0"/>
                  <a:t>Scattering theory: “an outgoing wave is retarded by […]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”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=ℏ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 smtClean="0"/>
                  <a:t> is the time for the photoelectron </a:t>
                </a:r>
                <a:r>
                  <a:rPr lang="en-US" dirty="0" err="1" smtClean="0"/>
                  <a:t>wavepacket</a:t>
                </a:r>
                <a:r>
                  <a:rPr lang="en-US" dirty="0" smtClean="0"/>
                  <a:t> to leave the influence of the potential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76" y="2435529"/>
                <a:ext cx="3575865" cy="3112968"/>
              </a:xfrm>
              <a:prstGeom prst="rect">
                <a:avLst/>
              </a:prstGeom>
              <a:blipFill rotWithShape="0">
                <a:blip r:embed="rId4"/>
                <a:stretch>
                  <a:fillRect l="-1533" t="-1176" r="-15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1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Photoelectron</a:t>
            </a:r>
            <a:r>
              <a:rPr lang="fr-FR" dirty="0" smtClean="0"/>
              <a:t> </a:t>
            </a:r>
            <a:r>
              <a:rPr lang="fr-FR" dirty="0" err="1" smtClean="0"/>
              <a:t>Angular</a:t>
            </a:r>
            <a:r>
              <a:rPr lang="fr-FR" dirty="0" smtClean="0"/>
              <a:t> Distributions (</a:t>
            </a:r>
            <a:r>
              <a:rPr lang="fr-FR" dirty="0" err="1" smtClean="0"/>
              <a:t>PADs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photoionization</a:t>
            </a:r>
            <a:r>
              <a:rPr lang="fr-FR" dirty="0" smtClean="0"/>
              <a:t>: 		A + </a:t>
            </a:r>
            <a:r>
              <a:rPr lang="fr-FR" i="1" dirty="0" err="1" smtClean="0"/>
              <a:t>h</a:t>
            </a:r>
            <a:r>
              <a:rPr lang="fr-FR" i="1" dirty="0" err="1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(XUV or x-ray) → A</a:t>
            </a:r>
            <a:r>
              <a:rPr lang="fr-FR" baseline="30000" dirty="0" smtClean="0"/>
              <a:t>+</a:t>
            </a:r>
            <a:r>
              <a:rPr lang="fr-FR" dirty="0" smtClean="0"/>
              <a:t> + </a:t>
            </a:r>
            <a:r>
              <a:rPr lang="fr-FR" b="1" dirty="0" smtClean="0">
                <a:solidFill>
                  <a:srgbClr val="FF0000"/>
                </a:solidFill>
              </a:rPr>
              <a:t>e</a:t>
            </a:r>
            <a:r>
              <a:rPr lang="fr-FR" b="1" baseline="30000" dirty="0" smtClean="0">
                <a:solidFill>
                  <a:srgbClr val="FF0000"/>
                </a:solidFill>
              </a:rPr>
              <a:t>-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spatial distribution of the </a:t>
            </a:r>
            <a:r>
              <a:rPr lang="fr-FR" dirty="0" err="1" smtClean="0"/>
              <a:t>ejected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 = </a:t>
            </a:r>
            <a:r>
              <a:rPr lang="fr-FR" b="1" dirty="0" err="1" smtClean="0"/>
              <a:t>PADs</a:t>
            </a:r>
            <a:endParaRPr lang="fr-FR" b="1" dirty="0" smtClean="0"/>
          </a:p>
          <a:p>
            <a:pPr lvl="1"/>
            <a:r>
              <a:rPr lang="en-US" dirty="0" smtClean="0"/>
              <a:t>describe photoionization dynamics completely</a:t>
            </a:r>
          </a:p>
          <a:p>
            <a:pPr lvl="1"/>
            <a:r>
              <a:rPr lang="en-US" dirty="0"/>
              <a:t>depend on light </a:t>
            </a:r>
            <a:r>
              <a:rPr lang="en-US" dirty="0" smtClean="0"/>
              <a:t>polarization</a:t>
            </a:r>
          </a:p>
          <a:p>
            <a:pPr lvl="1"/>
            <a:r>
              <a:rPr lang="en-US" dirty="0"/>
              <a:t>partial wave </a:t>
            </a:r>
            <a:r>
              <a:rPr lang="en-US" dirty="0" smtClean="0"/>
              <a:t>expansion</a:t>
            </a:r>
            <a:endParaRPr lang="fr-FR" dirty="0" smtClean="0"/>
          </a:p>
          <a:p>
            <a:endParaRPr lang="en-US" dirty="0" smtClean="0"/>
          </a:p>
          <a:p>
            <a:r>
              <a:rPr lang="en-US" dirty="0" smtClean="0"/>
              <a:t>What about molecules?</a:t>
            </a:r>
          </a:p>
          <a:p>
            <a:pPr lvl="1"/>
            <a:r>
              <a:rPr lang="en-US" dirty="0"/>
              <a:t>enhanced scattering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random orientation with respect </a:t>
            </a:r>
            <a:r>
              <a:rPr lang="en-US" smtClean="0"/>
              <a:t>to </a:t>
            </a:r>
            <a:r>
              <a:rPr lang="en-US" smtClean="0"/>
              <a:t>polarization</a:t>
            </a:r>
            <a:endParaRPr lang="en-US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3</a:t>
            </a:fld>
            <a:endParaRPr lang="fr-FR"/>
          </a:p>
        </p:txBody>
      </p:sp>
      <p:pic>
        <p:nvPicPr>
          <p:cNvPr id="1026" name="Picture 2" descr="Bildergebnis für hydrogen wave fun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83" y="2870912"/>
            <a:ext cx="3279687" cy="18489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172281" y="287091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  <a:endParaRPr lang="fr-FR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8655378" y="321234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endParaRPr lang="fr-FR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8223316" y="379537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endParaRPr lang="fr-FR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7717809" y="424000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endParaRPr lang="fr-FR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38148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Holzmeier\Downloads\molecular frame.e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18587" r="35603" b="45795"/>
          <a:stretch/>
        </p:blipFill>
        <p:spPr bwMode="auto">
          <a:xfrm>
            <a:off x="8088389" y="1870075"/>
            <a:ext cx="3504008" cy="32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Molecular</a:t>
            </a:r>
            <a:r>
              <a:rPr lang="fr-FR" dirty="0" smtClean="0"/>
              <a:t> Frame </a:t>
            </a:r>
            <a:r>
              <a:rPr lang="fr-FR" dirty="0" err="1" smtClean="0"/>
              <a:t>PADs</a:t>
            </a:r>
            <a:r>
              <a:rPr lang="fr-FR" dirty="0" smtClean="0"/>
              <a:t> (</a:t>
            </a:r>
            <a:r>
              <a:rPr lang="fr-FR" dirty="0" err="1" smtClean="0"/>
              <a:t>MFPADs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err="1" smtClean="0"/>
                  <a:t>Definition</a:t>
                </a:r>
                <a:r>
                  <a:rPr lang="fr-FR" dirty="0" smtClean="0"/>
                  <a:t> of a </a:t>
                </a:r>
                <a:r>
                  <a:rPr lang="fr-FR" dirty="0" err="1" smtClean="0"/>
                  <a:t>molecule-fixed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coordinate</a:t>
                </a:r>
                <a:r>
                  <a:rPr lang="fr-FR" dirty="0" smtClean="0"/>
                  <a:t> system</a:t>
                </a:r>
              </a:p>
              <a:p>
                <a:r>
                  <a:rPr lang="fr-FR" dirty="0" smtClean="0"/>
                  <a:t>MFPAD: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r>
                          <a:rPr lang="en-US" i="1">
                            <a:latin typeface="Cambria Math"/>
                          </a:rPr>
                          <m:t>𝜒</m:t>
                        </m:r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</m:d>
                  </m:oMath>
                </a14:m>
                <a:endParaRPr lang="fr-FR" dirty="0" smtClean="0"/>
              </a:p>
              <a:p>
                <a:endParaRPr lang="fr-FR" dirty="0"/>
              </a:p>
              <a:p>
                <a:pPr marL="0" indent="0">
                  <a:buNone/>
                </a:pPr>
                <a:r>
                  <a:rPr lang="fr-FR" b="1" dirty="0" err="1" smtClean="0"/>
                  <a:t>Experiments</a:t>
                </a:r>
                <a:endParaRPr lang="fr-FR" b="1" dirty="0" smtClean="0"/>
              </a:p>
              <a:p>
                <a:r>
                  <a:rPr lang="en-US" dirty="0" smtClean="0"/>
                  <a:t>pre-alignment &gt;&gt; lab-frame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≈ molecular frame</a:t>
                </a:r>
                <a:r>
                  <a:rPr lang="en-US" dirty="0" smtClean="0"/>
                  <a:t> </a:t>
                </a:r>
              </a:p>
              <a:p>
                <a:r>
                  <a:rPr lang="en-US" u="sng" dirty="0" smtClean="0"/>
                  <a:t>dissociative photoionization (DPI)</a:t>
                </a:r>
              </a:p>
              <a:p>
                <a:pPr lvl="1"/>
                <a:r>
                  <a:rPr lang="en-US" dirty="0" smtClean="0"/>
                  <a:t>AB + h</a:t>
                </a:r>
                <a:r>
                  <a:rPr lang="el-GR" dirty="0" smtClean="0"/>
                  <a:t>ν</a:t>
                </a:r>
                <a:r>
                  <a:rPr lang="en-US" dirty="0" smtClean="0"/>
                  <a:t> → AB</a:t>
                </a:r>
                <a:r>
                  <a:rPr lang="en-US" baseline="30000" dirty="0" smtClean="0"/>
                  <a:t>+* </a:t>
                </a:r>
                <a:r>
                  <a:rPr lang="en-US" dirty="0" smtClean="0"/>
                  <a:t>+ e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 → A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 + B + e</a:t>
                </a:r>
                <a:r>
                  <a:rPr lang="en-US" baseline="30000" dirty="0" smtClean="0"/>
                  <a:t>-</a:t>
                </a:r>
              </a:p>
              <a:p>
                <a:pPr lvl="1"/>
                <a:r>
                  <a:rPr lang="en-US" dirty="0" smtClean="0"/>
                  <a:t>axial recoil approximation: </a:t>
                </a:r>
                <a:r>
                  <a:rPr lang="el-GR" dirty="0" smtClean="0"/>
                  <a:t>τ</a:t>
                </a:r>
                <a:r>
                  <a:rPr lang="en-US" baseline="-25000" dirty="0" smtClean="0"/>
                  <a:t>dissociation</a:t>
                </a:r>
                <a:r>
                  <a:rPr lang="en-US" dirty="0" smtClean="0"/>
                  <a:t> &lt;&lt; </a:t>
                </a:r>
                <a:r>
                  <a:rPr lang="el-GR" dirty="0"/>
                  <a:t>τ </a:t>
                </a:r>
                <a:r>
                  <a:rPr lang="en-US" baseline="-25000" dirty="0" smtClean="0"/>
                  <a:t>rotation</a:t>
                </a:r>
                <a:endParaRPr lang="fr-FR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4</a:t>
            </a:fld>
            <a:endParaRPr lang="fr-FR"/>
          </a:p>
        </p:txBody>
      </p:sp>
      <p:sp>
        <p:nvSpPr>
          <p:cNvPr id="6" name="Textfeld 5"/>
          <p:cNvSpPr txBox="1"/>
          <p:nvPr/>
        </p:nvSpPr>
        <p:spPr>
          <a:xfrm>
            <a:off x="838200" y="5791364"/>
            <a:ext cx="5189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H. </a:t>
            </a:r>
            <a:r>
              <a:rPr lang="en-US" sz="1400" dirty="0" err="1" smtClean="0"/>
              <a:t>Stapelfeldt</a:t>
            </a:r>
            <a:r>
              <a:rPr lang="en-US" sz="1400" dirty="0" smtClean="0"/>
              <a:t> and co-workers, </a:t>
            </a:r>
            <a:r>
              <a:rPr lang="en-US" sz="1400" i="1" dirty="0" smtClean="0"/>
              <a:t>Nature Physics</a:t>
            </a:r>
            <a:r>
              <a:rPr lang="en-US" sz="1400" dirty="0" smtClean="0"/>
              <a:t> </a:t>
            </a:r>
            <a:r>
              <a:rPr lang="en-US" sz="1400" b="1" dirty="0" smtClean="0"/>
              <a:t>6</a:t>
            </a:r>
            <a:r>
              <a:rPr lang="en-US" sz="1400" dirty="0" smtClean="0"/>
              <a:t>, 428-432 (2010).</a:t>
            </a:r>
          </a:p>
          <a:p>
            <a:r>
              <a:rPr lang="en-US" sz="1400" dirty="0" smtClean="0"/>
              <a:t>M. </a:t>
            </a:r>
            <a:r>
              <a:rPr lang="en-US" sz="1400" dirty="0" err="1" smtClean="0"/>
              <a:t>Lebech</a:t>
            </a:r>
            <a:r>
              <a:rPr lang="en-US" sz="1400" dirty="0" smtClean="0"/>
              <a:t>, J. C. </a:t>
            </a:r>
            <a:r>
              <a:rPr lang="en-US" sz="1400" dirty="0" err="1" smtClean="0"/>
              <a:t>Houver</a:t>
            </a:r>
            <a:r>
              <a:rPr lang="en-US" sz="1400" dirty="0" smtClean="0"/>
              <a:t>, D. </a:t>
            </a:r>
            <a:r>
              <a:rPr lang="en-US" sz="1400" dirty="0" err="1" smtClean="0"/>
              <a:t>Dowek</a:t>
            </a:r>
            <a:r>
              <a:rPr lang="en-US" sz="1400" dirty="0" smtClean="0"/>
              <a:t>, </a:t>
            </a:r>
            <a:r>
              <a:rPr lang="en-US" sz="1400" i="1" dirty="0" smtClean="0"/>
              <a:t>Rev. Sci. </a:t>
            </a:r>
            <a:r>
              <a:rPr lang="en-US" sz="1400" i="1" dirty="0" err="1" smtClean="0"/>
              <a:t>Instrum</a:t>
            </a:r>
            <a:r>
              <a:rPr lang="en-US" sz="1400" i="1" dirty="0" smtClean="0"/>
              <a:t>. </a:t>
            </a:r>
            <a:r>
              <a:rPr lang="en-US" sz="1400" b="1" dirty="0" smtClean="0"/>
              <a:t>73</a:t>
            </a:r>
            <a:r>
              <a:rPr lang="en-US" sz="1400" dirty="0" smtClean="0"/>
              <a:t>, 1866 (2002).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74509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/>
          <a:srcRect l="5820" r="6151"/>
          <a:stretch/>
        </p:blipFill>
        <p:spPr>
          <a:xfrm>
            <a:off x="2876552" y="1745243"/>
            <a:ext cx="809623" cy="1622247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907"/>
          <a:stretch/>
        </p:blipFill>
        <p:spPr>
          <a:xfrm>
            <a:off x="-553362" y="740229"/>
            <a:ext cx="6574973" cy="621943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5</a:t>
            </a:fld>
            <a:endParaRPr lang="fr-FR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0000">
            <a:off x="2143236" y="3374169"/>
            <a:ext cx="2329401" cy="729822"/>
          </a:xfrm>
          <a:prstGeom prst="rect">
            <a:avLst/>
          </a:prstGeom>
        </p:spPr>
      </p:pic>
      <p:pic>
        <p:nvPicPr>
          <p:cNvPr id="17" name="Picture 2" descr="Bildergebnis für roentdek dld 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3376" y="3312812"/>
            <a:ext cx="1067432" cy="8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7"/>
          <a:srcRect t="10200" r="18135"/>
          <a:stretch/>
        </p:blipFill>
        <p:spPr>
          <a:xfrm>
            <a:off x="-481998" y="736599"/>
            <a:ext cx="7149498" cy="6158479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1028571" y="3238061"/>
            <a:ext cx="1390745" cy="1116480"/>
            <a:chOff x="1066266" y="3719058"/>
            <a:chExt cx="1753208" cy="1520162"/>
          </a:xfrm>
        </p:grpSpPr>
        <p:sp>
          <p:nvSpPr>
            <p:cNvPr id="25" name="Ellipse 24"/>
            <p:cNvSpPr/>
            <p:nvPr/>
          </p:nvSpPr>
          <p:spPr>
            <a:xfrm>
              <a:off x="1981282" y="3719058"/>
              <a:ext cx="838192" cy="1488224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1000" t="-2000"/>
              </a:stretch>
            </a:blip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40000">
              <a:off x="1347759" y="3895647"/>
              <a:ext cx="1150195" cy="824784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4319" r="97342">
                          <a14:foregroundMark x1="94684" y1="58110" x2="94684" y2="58110"/>
                          <a14:backgroundMark x1="82724" y1="1260" x2="82724" y2="1260"/>
                          <a14:backgroundMark x1="83721" y1="5039" x2="83721" y2="5039"/>
                          <a14:backgroundMark x1="5648" y1="42205" x2="5648" y2="42205"/>
                          <a14:backgroundMark x1="5980" y1="46142" x2="5980" y2="46142"/>
                          <a14:backgroundMark x1="6312" y1="44252" x2="6312" y2="44252"/>
                          <a14:backgroundMark x1="10299" y1="75591" x2="10299" y2="75591"/>
                          <a14:backgroundMark x1="9967" y1="69764" x2="9967" y2="69764"/>
                          <a14:backgroundMark x1="9302" y1="79055" x2="9302" y2="79055"/>
                          <a14:backgroundMark x1="10299" y1="66772" x2="10299" y2="66772"/>
                          <a14:backgroundMark x1="9967" y1="65512" x2="9967" y2="65512"/>
                          <a14:backgroundMark x1="10742" y1="68241" x2="10742" y2="68241"/>
                          <a14:backgroundMark x1="10520" y1="64514" x2="10520" y2="64514"/>
                          <a14:backgroundMark x1="10742" y1="63675" x2="10742" y2="63675"/>
                          <a14:backgroundMark x1="10410" y1="62572" x2="10410" y2="62572"/>
                          <a14:backgroundMark x1="35880" y1="84934" x2="35880" y2="84934"/>
                          <a14:backgroundMark x1="40753" y1="85249" x2="40753" y2="85249"/>
                          <a14:backgroundMark x1="44740" y1="85669" x2="44740" y2="85669"/>
                          <a14:backgroundMark x1="49391" y1="85879" x2="49391" y2="85879"/>
                          <a14:backgroundMark x1="47065" y1="85617" x2="47065" y2="85617"/>
                          <a14:backgroundMark x1="50498" y1="85722" x2="50498" y2="85722"/>
                          <a14:backgroundMark x1="49059" y1="85302" x2="49059" y2="85302"/>
                          <a14:backgroundMark x1="51827" y1="85564" x2="51827" y2="85564"/>
                          <a14:backgroundMark x1="53267" y1="85774" x2="53267" y2="85774"/>
                          <a14:backgroundMark x1="54707" y1="86142" x2="54707" y2="86142"/>
                          <a14:backgroundMark x1="61019" y1="86457" x2="61019" y2="86457"/>
                          <a14:backgroundMark x1="64895" y1="87192" x2="64895" y2="87192"/>
                          <a14:backgroundMark x1="66888" y1="86982" x2="66888" y2="86982"/>
                          <a14:backgroundMark x1="87929" y1="31024" x2="87929" y2="31024"/>
                          <a14:backgroundMark x1="91030" y1="31076" x2="91030" y2="31076"/>
                          <a14:backgroundMark x1="84939" y1="31391" x2="84939" y2="31391"/>
                          <a14:backgroundMark x1="83942" y1="26142" x2="83942" y2="26142"/>
                          <a14:backgroundMark x1="95570" y1="41785" x2="95570" y2="417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60000">
              <a:off x="1333628" y="4489966"/>
              <a:ext cx="481892" cy="1016616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4319" r="97342">
                          <a14:foregroundMark x1="94684" y1="58110" x2="94684" y2="58110"/>
                          <a14:backgroundMark x1="82724" y1="1260" x2="82724" y2="1260"/>
                          <a14:backgroundMark x1="83721" y1="5039" x2="83721" y2="5039"/>
                          <a14:backgroundMark x1="5648" y1="42205" x2="5648" y2="42205"/>
                          <a14:backgroundMark x1="5980" y1="46142" x2="5980" y2="46142"/>
                          <a14:backgroundMark x1="6312" y1="44252" x2="6312" y2="44252"/>
                          <a14:backgroundMark x1="10299" y1="75591" x2="10299" y2="75591"/>
                          <a14:backgroundMark x1="9967" y1="69764" x2="9967" y2="69764"/>
                          <a14:backgroundMark x1="9302" y1="79055" x2="9302" y2="79055"/>
                          <a14:backgroundMark x1="10299" y1="66772" x2="10299" y2="66772"/>
                          <a14:backgroundMark x1="9967" y1="65512" x2="9967" y2="65512"/>
                          <a14:backgroundMark x1="10742" y1="68241" x2="10742" y2="68241"/>
                          <a14:backgroundMark x1="10520" y1="64514" x2="10520" y2="64514"/>
                          <a14:backgroundMark x1="10742" y1="63675" x2="10742" y2="63675"/>
                          <a14:backgroundMark x1="10410" y1="62572" x2="10410" y2="62572"/>
                          <a14:backgroundMark x1="35880" y1="84934" x2="35880" y2="84934"/>
                          <a14:backgroundMark x1="40753" y1="85249" x2="40753" y2="85249"/>
                          <a14:backgroundMark x1="44740" y1="85669" x2="44740" y2="85669"/>
                          <a14:backgroundMark x1="49391" y1="85879" x2="49391" y2="85879"/>
                          <a14:backgroundMark x1="47065" y1="85617" x2="47065" y2="85617"/>
                          <a14:backgroundMark x1="50498" y1="85722" x2="50498" y2="85722"/>
                          <a14:backgroundMark x1="49059" y1="85302" x2="49059" y2="85302"/>
                          <a14:backgroundMark x1="51827" y1="85564" x2="51827" y2="85564"/>
                          <a14:backgroundMark x1="53267" y1="85774" x2="53267" y2="85774"/>
                          <a14:backgroundMark x1="54707" y1="86142" x2="54707" y2="86142"/>
                          <a14:backgroundMark x1="61019" y1="86457" x2="61019" y2="86457"/>
                          <a14:backgroundMark x1="64895" y1="87192" x2="64895" y2="87192"/>
                          <a14:backgroundMark x1="66888" y1="86982" x2="66888" y2="86982"/>
                          <a14:backgroundMark x1="87929" y1="31024" x2="87929" y2="31024"/>
                          <a14:backgroundMark x1="91030" y1="31076" x2="91030" y2="31076"/>
                          <a14:backgroundMark x1="84939" y1="31391" x2="84939" y2="31391"/>
                          <a14:backgroundMark x1="83942" y1="26142" x2="83942" y2="26142"/>
                          <a14:backgroundMark x1="95570" y1="41785" x2="95570" y2="417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60000">
              <a:off x="1502283" y="4361029"/>
              <a:ext cx="481892" cy="101661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Correlation with CIEL</a:t>
            </a:r>
            <a:endParaRPr lang="fr-FR" dirty="0"/>
          </a:p>
        </p:txBody>
      </p:sp>
      <p:sp>
        <p:nvSpPr>
          <p:cNvPr id="10" name="Textfeld 9"/>
          <p:cNvSpPr txBox="1"/>
          <p:nvPr/>
        </p:nvSpPr>
        <p:spPr>
          <a:xfrm>
            <a:off x="6248400" y="2113360"/>
            <a:ext cx="6050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C</a:t>
            </a:r>
            <a:r>
              <a:rPr lang="en-US" sz="2400" i="1" dirty="0" err="1" smtClean="0"/>
              <a:t>oïncidences</a:t>
            </a:r>
            <a:r>
              <a:rPr lang="en-US" sz="2400" i="1" dirty="0" smtClean="0"/>
              <a:t> entre </a:t>
            </a:r>
            <a:r>
              <a:rPr lang="en-US" sz="2400" b="1" i="1" dirty="0" smtClean="0"/>
              <a:t>I</a:t>
            </a:r>
            <a:r>
              <a:rPr lang="en-US" sz="2400" i="1" dirty="0" smtClean="0"/>
              <a:t>ons et </a:t>
            </a:r>
            <a:r>
              <a:rPr lang="en-US" sz="2400" b="1" i="1" dirty="0" smtClean="0"/>
              <a:t>E</a:t>
            </a:r>
            <a:r>
              <a:rPr lang="en-US" sz="2400" i="1" dirty="0" smtClean="0"/>
              <a:t>lectrons </a:t>
            </a:r>
            <a:r>
              <a:rPr lang="en-US" sz="2400" b="1" i="1" dirty="0" err="1" smtClean="0"/>
              <a:t>L</a:t>
            </a:r>
            <a:r>
              <a:rPr lang="en-US" sz="2400" i="1" dirty="0" err="1" smtClean="0"/>
              <a:t>ocalisés</a:t>
            </a:r>
            <a:endParaRPr lang="en-US" sz="2400" baseline="30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supersonic molecular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electrostatic extraction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time- and position sensitive detectors (</a:t>
            </a:r>
            <a:r>
              <a:rPr lang="en-US" sz="2400" dirty="0" err="1" smtClean="0"/>
              <a:t>Roentdek</a:t>
            </a:r>
            <a:r>
              <a:rPr lang="en-US" sz="24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electrostatic ion focusing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magnetic field for helical electron trajectory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6894289" y="5899012"/>
            <a:ext cx="445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Gisselbrecht</a:t>
            </a:r>
            <a:r>
              <a:rPr lang="en-US" sz="1400" dirty="0" smtClean="0"/>
              <a:t> et al., </a:t>
            </a:r>
            <a:r>
              <a:rPr lang="en-US" sz="1400" i="1" dirty="0" smtClean="0"/>
              <a:t>Rev. Sci. </a:t>
            </a:r>
            <a:r>
              <a:rPr lang="en-US" sz="1400" i="1" dirty="0" err="1" smtClean="0"/>
              <a:t>Instrum</a:t>
            </a:r>
            <a:r>
              <a:rPr lang="en-US" sz="1400" i="1" dirty="0" smtClean="0"/>
              <a:t>.</a:t>
            </a:r>
            <a:r>
              <a:rPr lang="en-US" sz="1400" dirty="0"/>
              <a:t> </a:t>
            </a:r>
            <a:r>
              <a:rPr lang="en-US" sz="1400" b="1" dirty="0" smtClean="0"/>
              <a:t>76</a:t>
            </a:r>
            <a:r>
              <a:rPr lang="en-US" sz="1400" dirty="0" smtClean="0"/>
              <a:t>, 013105 (2005).</a:t>
            </a:r>
          </a:p>
          <a:p>
            <a:r>
              <a:rPr lang="en-US" sz="1400" dirty="0"/>
              <a:t>M. </a:t>
            </a:r>
            <a:r>
              <a:rPr lang="en-US" sz="1400" dirty="0" err="1"/>
              <a:t>Lebech</a:t>
            </a:r>
            <a:r>
              <a:rPr lang="en-US" sz="1400" dirty="0"/>
              <a:t> et al., </a:t>
            </a:r>
            <a:r>
              <a:rPr lang="en-US" sz="1400" i="1" dirty="0"/>
              <a:t>Rev. Sci. </a:t>
            </a:r>
            <a:r>
              <a:rPr lang="en-US" sz="1400" i="1" dirty="0" err="1"/>
              <a:t>Instrum</a:t>
            </a:r>
            <a:r>
              <a:rPr lang="en-US" sz="1400" i="1" dirty="0"/>
              <a:t>. </a:t>
            </a:r>
            <a:r>
              <a:rPr lang="en-US" sz="1400" b="1" dirty="0"/>
              <a:t>73</a:t>
            </a:r>
            <a:r>
              <a:rPr lang="en-US" sz="1400" dirty="0"/>
              <a:t>, 1866 (2002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415471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Vector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CIEL</a:t>
            </a:r>
            <a:endParaRPr lang="fr-FR" dirty="0"/>
          </a:p>
        </p:txBody>
      </p:sp>
      <p:pic>
        <p:nvPicPr>
          <p:cNvPr id="11" name="Simion_fa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77" t="23714" r="6403" b="9741"/>
          <a:stretch/>
        </p:blipFill>
        <p:spPr>
          <a:xfrm>
            <a:off x="2257425" y="2391702"/>
            <a:ext cx="7971826" cy="341329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6</a:t>
            </a:fld>
            <a:endParaRPr lang="fr-FR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47937" y="4948337"/>
            <a:ext cx="2768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SIMION simulation</a:t>
            </a:r>
            <a:r>
              <a:rPr lang="fr-FR" dirty="0" smtClean="0"/>
              <a:t> 15 V/cm</a:t>
            </a:r>
          </a:p>
          <a:p>
            <a:r>
              <a:rPr lang="fr-FR" dirty="0" err="1" smtClean="0"/>
              <a:t>blue</a:t>
            </a:r>
            <a:r>
              <a:rPr lang="fr-FR" dirty="0" smtClean="0"/>
              <a:t>: 10 eV </a:t>
            </a:r>
            <a:r>
              <a:rPr lang="fr-FR" dirty="0" err="1" smtClean="0"/>
              <a:t>electron</a:t>
            </a:r>
            <a:endParaRPr lang="fr-FR" dirty="0" smtClean="0"/>
          </a:p>
          <a:p>
            <a:r>
              <a:rPr lang="fr-FR" dirty="0" err="1" smtClean="0"/>
              <a:t>red</a:t>
            </a:r>
            <a:r>
              <a:rPr lang="fr-FR" dirty="0" smtClean="0"/>
              <a:t>: 1 eV O</a:t>
            </a:r>
            <a:r>
              <a:rPr lang="fr-FR" baseline="30000" dirty="0" smtClean="0"/>
              <a:t>+ </a:t>
            </a:r>
            <a:r>
              <a:rPr lang="fr-FR" dirty="0" smtClean="0"/>
              <a:t>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6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3"/>
          <a:srcRect r="48779" b="-573"/>
          <a:stretch/>
        </p:blipFill>
        <p:spPr>
          <a:xfrm>
            <a:off x="4473686" y="3051852"/>
            <a:ext cx="2445556" cy="22518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Vector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CIEL</a:t>
            </a:r>
            <a:endParaRPr lang="fr-F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/>
              <a:t>Observables</a:t>
            </a:r>
          </a:p>
          <a:p>
            <a:r>
              <a:rPr lang="fr-FR" dirty="0" smtClean="0"/>
              <a:t>times-of-flight (TOF) and positions for </a:t>
            </a:r>
            <a:r>
              <a:rPr lang="fr-FR" dirty="0" smtClean="0">
                <a:solidFill>
                  <a:srgbClr val="FF0000"/>
                </a:solidFill>
              </a:rPr>
              <a:t>ions</a:t>
            </a:r>
            <a:r>
              <a:rPr lang="fr-FR" dirty="0" smtClean="0"/>
              <a:t> and </a:t>
            </a:r>
            <a:r>
              <a:rPr lang="fr-FR" dirty="0" err="1" smtClean="0">
                <a:solidFill>
                  <a:srgbClr val="0000FF"/>
                </a:solidFill>
              </a:rPr>
              <a:t>electrons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/>
              <a:t>in </a:t>
            </a:r>
            <a:r>
              <a:rPr lang="fr-FR" dirty="0" err="1" smtClean="0"/>
              <a:t>coincidence</a:t>
            </a:r>
            <a:r>
              <a:rPr lang="fr-FR" dirty="0"/>
              <a:t>!</a:t>
            </a:r>
            <a:r>
              <a:rPr lang="fr-FR" dirty="0" smtClean="0"/>
              <a:t>				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ZoneTexte 23"/>
          <p:cNvSpPr txBox="1"/>
          <p:nvPr/>
        </p:nvSpPr>
        <p:spPr>
          <a:xfrm>
            <a:off x="1930482" y="3631962"/>
            <a:ext cx="9567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x, y, TOF</a:t>
            </a:r>
            <a:endParaRPr lang="en-US" dirty="0"/>
          </a:p>
        </p:txBody>
      </p:sp>
      <p:sp>
        <p:nvSpPr>
          <p:cNvPr id="6" name="ZoneTexte 25"/>
          <p:cNvSpPr txBox="1"/>
          <p:nvPr/>
        </p:nvSpPr>
        <p:spPr>
          <a:xfrm>
            <a:off x="1943690" y="4367774"/>
            <a:ext cx="93031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z</a:t>
            </a:r>
            <a:endParaRPr lang="en-US" dirty="0"/>
          </a:p>
        </p:txBody>
      </p:sp>
      <p:sp>
        <p:nvSpPr>
          <p:cNvPr id="7" name="ZoneTexte 26"/>
          <p:cNvSpPr txBox="1"/>
          <p:nvPr/>
        </p:nvSpPr>
        <p:spPr>
          <a:xfrm>
            <a:off x="3618407" y="4367774"/>
            <a:ext cx="48282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kin</a:t>
            </a:r>
            <a:endParaRPr lang="en-US" dirty="0"/>
          </a:p>
        </p:txBody>
      </p:sp>
      <p:sp>
        <p:nvSpPr>
          <p:cNvPr id="8" name="ZoneTexte 23"/>
          <p:cNvSpPr txBox="1"/>
          <p:nvPr/>
        </p:nvSpPr>
        <p:spPr>
          <a:xfrm>
            <a:off x="9011580" y="3624798"/>
            <a:ext cx="9567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x, y, TOF</a:t>
            </a:r>
            <a:endParaRPr lang="en-US" dirty="0"/>
          </a:p>
        </p:txBody>
      </p:sp>
      <p:sp>
        <p:nvSpPr>
          <p:cNvPr id="9" name="ZoneTexte 25"/>
          <p:cNvSpPr txBox="1"/>
          <p:nvPr/>
        </p:nvSpPr>
        <p:spPr>
          <a:xfrm>
            <a:off x="9024788" y="4360610"/>
            <a:ext cx="93031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z</a:t>
            </a:r>
            <a:endParaRPr lang="en-US" dirty="0"/>
          </a:p>
        </p:txBody>
      </p:sp>
      <p:sp>
        <p:nvSpPr>
          <p:cNvPr id="10" name="ZoneTexte 26"/>
          <p:cNvSpPr txBox="1"/>
          <p:nvPr/>
        </p:nvSpPr>
        <p:spPr>
          <a:xfrm>
            <a:off x="7655706" y="4360610"/>
            <a:ext cx="48282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kin</a:t>
            </a:r>
            <a:endParaRPr lang="en-US" dirty="0"/>
          </a:p>
        </p:txBody>
      </p:sp>
      <p:sp>
        <p:nvSpPr>
          <p:cNvPr id="11" name="Pfeil nach rechts 10"/>
          <p:cNvSpPr/>
          <p:nvPr/>
        </p:nvSpPr>
        <p:spPr>
          <a:xfrm>
            <a:off x="3123659" y="4486074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feil nach rechts 11"/>
          <p:cNvSpPr/>
          <p:nvPr/>
        </p:nvSpPr>
        <p:spPr>
          <a:xfrm rot="5400000">
            <a:off x="2286300" y="4085424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Pfeil nach rechts 12"/>
          <p:cNvSpPr/>
          <p:nvPr/>
        </p:nvSpPr>
        <p:spPr>
          <a:xfrm rot="5400000">
            <a:off x="9367399" y="4097114"/>
            <a:ext cx="245097" cy="18466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feil nach rechts 13"/>
          <p:cNvSpPr/>
          <p:nvPr/>
        </p:nvSpPr>
        <p:spPr>
          <a:xfrm flipH="1">
            <a:off x="8459110" y="4486074"/>
            <a:ext cx="245097" cy="18466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Pfeil nach rechts 14"/>
          <p:cNvSpPr/>
          <p:nvPr/>
        </p:nvSpPr>
        <p:spPr>
          <a:xfrm flipH="1">
            <a:off x="7083938" y="4486074"/>
            <a:ext cx="245097" cy="18466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feil nach rechts 15"/>
          <p:cNvSpPr/>
          <p:nvPr/>
        </p:nvSpPr>
        <p:spPr>
          <a:xfrm>
            <a:off x="4350882" y="4486074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966333" y="2744101"/>
                <a:ext cx="4331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/>
                  <a:t>KECD: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𝛎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𝐎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333" y="2744101"/>
                <a:ext cx="433112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6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25"/>
          <p:cNvSpPr txBox="1"/>
          <p:nvPr/>
        </p:nvSpPr>
        <p:spPr>
          <a:xfrm>
            <a:off x="2187473" y="5301229"/>
            <a:ext cx="44275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dirty="0" smtClean="0"/>
              <a:t>χ</a:t>
            </a:r>
            <a:r>
              <a:rPr lang="en-US" dirty="0" smtClean="0"/>
              <a:t>,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20" name="Pfeil nach rechts 19"/>
          <p:cNvSpPr/>
          <p:nvPr/>
        </p:nvSpPr>
        <p:spPr>
          <a:xfrm rot="5400000">
            <a:off x="2286299" y="4919644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5"/>
          <p:cNvSpPr txBox="1"/>
          <p:nvPr/>
        </p:nvSpPr>
        <p:spPr>
          <a:xfrm>
            <a:off x="3102480" y="5318535"/>
            <a:ext cx="294035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lab frame → molecular frame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162861" y="5319578"/>
            <a:ext cx="17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For </a:t>
            </a:r>
            <a:r>
              <a:rPr lang="fr-FR" b="1" dirty="0" err="1" smtClean="0"/>
              <a:t>every</a:t>
            </a:r>
            <a:r>
              <a:rPr lang="fr-FR" b="1" dirty="0" smtClean="0"/>
              <a:t> </a:t>
            </a:r>
            <a:r>
              <a:rPr lang="fr-FR" b="1" dirty="0" err="1" smtClean="0"/>
              <a:t>event</a:t>
            </a:r>
            <a:r>
              <a:rPr lang="fr-FR" b="1" dirty="0" smtClean="0"/>
              <a:t>:</a:t>
            </a:r>
            <a:endParaRPr lang="fr-FR" b="1" dirty="0"/>
          </a:p>
        </p:txBody>
      </p:sp>
      <p:sp>
        <p:nvSpPr>
          <p:cNvPr id="24" name="ZoneTexte 25"/>
          <p:cNvSpPr txBox="1"/>
          <p:nvPr/>
        </p:nvSpPr>
        <p:spPr>
          <a:xfrm>
            <a:off x="9191628" y="5322039"/>
            <a:ext cx="59663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dirty="0" smtClean="0"/>
              <a:t>χ</a:t>
            </a:r>
            <a:r>
              <a:rPr lang="en-US" baseline="-25000" dirty="0" smtClean="0"/>
              <a:t>e</a:t>
            </a:r>
            <a:r>
              <a:rPr lang="en-US" dirty="0" smtClean="0"/>
              <a:t>,</a:t>
            </a:r>
            <a:r>
              <a:rPr lang="el-GR" dirty="0" smtClean="0"/>
              <a:t>γ</a:t>
            </a:r>
            <a:r>
              <a:rPr lang="en-US" baseline="-25000" dirty="0" smtClean="0"/>
              <a:t>e</a:t>
            </a:r>
            <a:endParaRPr lang="en-US" dirty="0"/>
          </a:p>
        </p:txBody>
      </p:sp>
      <p:sp>
        <p:nvSpPr>
          <p:cNvPr id="25" name="Pfeil nach rechts 24"/>
          <p:cNvSpPr/>
          <p:nvPr/>
        </p:nvSpPr>
        <p:spPr>
          <a:xfrm>
            <a:off x="2751460" y="5410868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feil nach rechts 25"/>
          <p:cNvSpPr/>
          <p:nvPr/>
        </p:nvSpPr>
        <p:spPr>
          <a:xfrm rot="5400000">
            <a:off x="9367399" y="4919645"/>
            <a:ext cx="245097" cy="18466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5"/>
          <p:cNvSpPr txBox="1"/>
          <p:nvPr/>
        </p:nvSpPr>
        <p:spPr>
          <a:xfrm>
            <a:off x="7393962" y="5310926"/>
            <a:ext cx="92365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θ</a:t>
            </a:r>
            <a:r>
              <a:rPr lang="en-US" sz="2400" b="1" baseline="-25000" dirty="0" smtClean="0"/>
              <a:t>e</a:t>
            </a:r>
            <a:r>
              <a:rPr lang="en-US" sz="2400" b="1" dirty="0" smtClean="0"/>
              <a:t>,</a:t>
            </a:r>
            <a:r>
              <a:rPr lang="el-GR" sz="2400" b="1" dirty="0"/>
              <a:t> ϕ</a:t>
            </a:r>
            <a:r>
              <a:rPr lang="en-US" sz="2400" b="1" baseline="-25000" dirty="0" smtClean="0"/>
              <a:t>e</a:t>
            </a:r>
            <a:endParaRPr lang="en-US" sz="2400" b="1" dirty="0"/>
          </a:p>
        </p:txBody>
      </p:sp>
      <p:sp>
        <p:nvSpPr>
          <p:cNvPr id="28" name="Pfeil nach rechts 27"/>
          <p:cNvSpPr/>
          <p:nvPr/>
        </p:nvSpPr>
        <p:spPr>
          <a:xfrm flipH="1">
            <a:off x="8632072" y="5410868"/>
            <a:ext cx="245097" cy="18466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Pfeil nach rechts 28"/>
          <p:cNvSpPr/>
          <p:nvPr/>
        </p:nvSpPr>
        <p:spPr>
          <a:xfrm>
            <a:off x="6666610" y="5410868"/>
            <a:ext cx="245097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feil nach rechts 29"/>
          <p:cNvSpPr/>
          <p:nvPr/>
        </p:nvSpPr>
        <p:spPr>
          <a:xfrm rot="5400000">
            <a:off x="7733239" y="5953794"/>
            <a:ext cx="245097" cy="1846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23"/>
          <p:cNvSpPr txBox="1"/>
          <p:nvPr/>
        </p:nvSpPr>
        <p:spPr>
          <a:xfrm>
            <a:off x="6111463" y="6316538"/>
            <a:ext cx="348864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Histogrammed</a:t>
            </a:r>
            <a:r>
              <a:rPr lang="en-US" dirty="0" smtClean="0"/>
              <a:t> for selected process</a:t>
            </a:r>
            <a:endParaRPr lang="en-US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5818097" y="315118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26.35 eV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443830" y="3740787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B </a:t>
            </a:r>
            <a:r>
              <a:rPr lang="fr-FR" sz="1200" baseline="300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Σ</a:t>
            </a:r>
            <a:r>
              <a:rPr lang="en-US" sz="1200" baseline="-25000" dirty="0" smtClean="0">
                <a:solidFill>
                  <a:schemeClr val="bg1"/>
                </a:solidFill>
              </a:rPr>
              <a:t>g</a:t>
            </a:r>
            <a:r>
              <a:rPr lang="en-US" sz="1200" baseline="30000" dirty="0" smtClean="0">
                <a:solidFill>
                  <a:schemeClr val="bg1"/>
                </a:solidFill>
              </a:rPr>
              <a:t>-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257013" y="4439907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c </a:t>
            </a:r>
            <a:r>
              <a:rPr lang="fr-FR" sz="1200" baseline="30000" dirty="0" smtClean="0">
                <a:solidFill>
                  <a:schemeClr val="bg1"/>
                </a:solidFill>
              </a:rPr>
              <a:t>4</a:t>
            </a:r>
            <a:r>
              <a:rPr lang="el-GR" sz="1200" dirty="0" smtClean="0">
                <a:solidFill>
                  <a:schemeClr val="bg1"/>
                </a:solidFill>
              </a:rPr>
              <a:t>Σ</a:t>
            </a:r>
            <a:r>
              <a:rPr lang="en-US" sz="1200" baseline="-25000" dirty="0" smtClean="0">
                <a:solidFill>
                  <a:schemeClr val="bg1"/>
                </a:solidFill>
              </a:rPr>
              <a:t>u</a:t>
            </a:r>
            <a:r>
              <a:rPr lang="en-US" sz="1200" baseline="30000" dirty="0" smtClean="0">
                <a:solidFill>
                  <a:schemeClr val="bg1"/>
                </a:solidFill>
              </a:rPr>
              <a:t>-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297374" y="4250324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3</a:t>
            </a:r>
            <a:r>
              <a:rPr lang="fr-FR" sz="1200" baseline="300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Π</a:t>
            </a:r>
            <a:r>
              <a:rPr lang="en-US" sz="1200" baseline="-25000" dirty="0" smtClean="0">
                <a:solidFill>
                  <a:schemeClr val="bg1"/>
                </a:solidFill>
              </a:rPr>
              <a:t>u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 animBg="1"/>
      <p:bldP spid="20" grpId="0" animBg="1"/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6196258" y="2203990"/>
            <a:ext cx="4967926" cy="40626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Processing</a:t>
            </a:r>
            <a:endParaRPr lang="fr-FR" b="1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 smtClean="0"/>
              <a:t>	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DPI of O</a:t>
            </a:r>
            <a:r>
              <a:rPr lang="fr-FR" baseline="-25000" dirty="0"/>
              <a:t>2</a:t>
            </a:r>
            <a:r>
              <a:rPr lang="fr-FR" dirty="0" smtClean="0"/>
              <a:t> (Synchrotron)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8</a:t>
            </a:fld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914399" y="1853157"/>
            <a:ext cx="4967927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/>
              <a:t>Time-of-flight </a:t>
            </a:r>
          </a:p>
          <a:p>
            <a:r>
              <a:rPr lang="fr-FR" b="1" dirty="0" smtClean="0"/>
              <a:t>mass </a:t>
            </a:r>
            <a:r>
              <a:rPr lang="fr-FR" b="1" dirty="0" err="1" smtClean="0"/>
              <a:t>spectrum</a:t>
            </a:r>
            <a:endParaRPr lang="fr-FR" b="1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Textfeld 7"/>
          <p:cNvSpPr txBox="1"/>
          <p:nvPr/>
        </p:nvSpPr>
        <p:spPr>
          <a:xfrm>
            <a:off x="914400" y="3180184"/>
            <a:ext cx="4967926" cy="350865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/>
              <a:t>Observables</a:t>
            </a:r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 smtClean="0"/>
              <a:t>	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5" y="1811650"/>
            <a:ext cx="3036500" cy="121280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3590925" y="1902620"/>
            <a:ext cx="154781" cy="802711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feld 19"/>
          <p:cNvSpPr txBox="1"/>
          <p:nvPr/>
        </p:nvSpPr>
        <p:spPr>
          <a:xfrm>
            <a:off x="4660900" y="1879240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O</a:t>
            </a:r>
            <a:r>
              <a:rPr lang="en-US" sz="800" baseline="-25000" dirty="0" smtClean="0"/>
              <a:t>2</a:t>
            </a:r>
            <a:r>
              <a:rPr lang="en-US" sz="800" baseline="30000" dirty="0" smtClean="0"/>
              <a:t>+</a:t>
            </a:r>
            <a:endParaRPr lang="fr-FR" sz="800" dirty="0"/>
          </a:p>
        </p:txBody>
      </p:sp>
      <p:sp>
        <p:nvSpPr>
          <p:cNvPr id="21" name="Textfeld 20"/>
          <p:cNvSpPr txBox="1"/>
          <p:nvPr/>
        </p:nvSpPr>
        <p:spPr>
          <a:xfrm>
            <a:off x="3684878" y="2135164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</a:t>
            </a:r>
            <a:r>
              <a:rPr lang="en-US" sz="800" baseline="-25000" dirty="0" smtClean="0"/>
              <a:t>2</a:t>
            </a:r>
            <a:r>
              <a:rPr lang="en-US" sz="800" dirty="0" smtClean="0"/>
              <a:t>O</a:t>
            </a:r>
            <a:r>
              <a:rPr lang="en-US" sz="800" baseline="30000" dirty="0" smtClean="0"/>
              <a:t>+</a:t>
            </a:r>
            <a:endParaRPr lang="fr-FR" sz="800" dirty="0"/>
          </a:p>
        </p:txBody>
      </p:sp>
      <p:sp>
        <p:nvSpPr>
          <p:cNvPr id="22" name="Textfeld 21"/>
          <p:cNvSpPr txBox="1"/>
          <p:nvPr/>
        </p:nvSpPr>
        <p:spPr>
          <a:xfrm>
            <a:off x="3584575" y="2375339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OH</a:t>
            </a:r>
            <a:r>
              <a:rPr lang="en-US" sz="800" baseline="30000" dirty="0" smtClean="0"/>
              <a:t>+</a:t>
            </a:r>
            <a:endParaRPr lang="fr-FR" sz="800" dirty="0"/>
          </a:p>
        </p:txBody>
      </p:sp>
      <p:sp>
        <p:nvSpPr>
          <p:cNvPr id="23" name="Rechteck 22"/>
          <p:cNvSpPr/>
          <p:nvPr/>
        </p:nvSpPr>
        <p:spPr>
          <a:xfrm>
            <a:off x="3500677" y="1942658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O</a:t>
            </a:r>
            <a:r>
              <a:rPr lang="en-US" sz="1200" baseline="30000" dirty="0" smtClean="0">
                <a:solidFill>
                  <a:srgbClr val="C00000"/>
                </a:solidFill>
              </a:rPr>
              <a:t>+</a:t>
            </a:r>
            <a:endParaRPr lang="fr-FR" sz="1200" dirty="0">
              <a:solidFill>
                <a:srgbClr val="C00000"/>
              </a:solidFill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5"/>
          <a:srcRect r="52930" b="38275"/>
          <a:stretch/>
        </p:blipFill>
        <p:spPr>
          <a:xfrm>
            <a:off x="1180652" y="3662101"/>
            <a:ext cx="1772098" cy="1742067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6"/>
          <a:srcRect r="51275" b="34757"/>
          <a:stretch/>
        </p:blipFill>
        <p:spPr>
          <a:xfrm>
            <a:off x="3296886" y="3662101"/>
            <a:ext cx="1855014" cy="1862049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7"/>
          <a:srcRect t="64443"/>
          <a:stretch/>
        </p:blipFill>
        <p:spPr>
          <a:xfrm>
            <a:off x="816769" y="5404168"/>
            <a:ext cx="4752882" cy="136472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8"/>
          <a:srcRect r="52255" b="35705"/>
          <a:stretch/>
        </p:blipFill>
        <p:spPr>
          <a:xfrm>
            <a:off x="6639346" y="2659489"/>
            <a:ext cx="1837904" cy="185536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r="51172" b="35930"/>
          <a:stretch/>
        </p:blipFill>
        <p:spPr>
          <a:xfrm>
            <a:off x="6634744" y="4335555"/>
            <a:ext cx="1883623" cy="185285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10"/>
          <a:srcRect r="51172" b="36711"/>
          <a:stretch/>
        </p:blipFill>
        <p:spPr>
          <a:xfrm>
            <a:off x="8739215" y="2659489"/>
            <a:ext cx="1890685" cy="1837108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11"/>
          <a:srcRect r="50879" b="35930"/>
          <a:stretch/>
        </p:blipFill>
        <p:spPr>
          <a:xfrm>
            <a:off x="8832299" y="4330389"/>
            <a:ext cx="1900211" cy="18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514975" y="2269191"/>
            <a:ext cx="5847666" cy="40626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Process</a:t>
            </a:r>
            <a:r>
              <a:rPr lang="fr-FR" b="1" dirty="0" smtClean="0"/>
              <a:t> </a:t>
            </a:r>
            <a:r>
              <a:rPr lang="fr-FR" b="1" dirty="0" err="1" smtClean="0"/>
              <a:t>selection</a:t>
            </a:r>
            <a:endParaRPr lang="fr-FR" b="1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 smtClean="0"/>
              <a:t>	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DPI of O</a:t>
            </a:r>
            <a:r>
              <a:rPr lang="fr-FR" baseline="-25000" dirty="0" smtClean="0"/>
              <a:t>2 </a:t>
            </a:r>
            <a:r>
              <a:rPr lang="fr-FR" dirty="0" smtClean="0"/>
              <a:t>(Synchrotron)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5E8F-B0B7-4070-B76C-26708CF6A439}" type="slidenum">
              <a:rPr lang="fr-FR" smtClean="0"/>
              <a:t>9</a:t>
            </a:fld>
            <a:endParaRPr lang="fr-FR"/>
          </a:p>
        </p:txBody>
      </p:sp>
      <p:sp>
        <p:nvSpPr>
          <p:cNvPr id="5" name="Textfeld 4"/>
          <p:cNvSpPr txBox="1"/>
          <p:nvPr/>
        </p:nvSpPr>
        <p:spPr>
          <a:xfrm>
            <a:off x="838200" y="2269192"/>
            <a:ext cx="4257675" cy="40626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Kinetic</a:t>
            </a:r>
            <a:r>
              <a:rPr lang="fr-FR" b="1" dirty="0" smtClean="0"/>
              <a:t>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Correlation</a:t>
            </a:r>
            <a:r>
              <a:rPr lang="fr-FR" b="1" dirty="0" smtClean="0"/>
              <a:t> </a:t>
            </a:r>
            <a:r>
              <a:rPr lang="fr-FR" b="1" dirty="0" err="1" smtClean="0"/>
              <a:t>Diagram</a:t>
            </a:r>
            <a:r>
              <a:rPr lang="fr-FR" b="1" dirty="0" smtClean="0"/>
              <a:t> (KECD)</a:t>
            </a:r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 smtClean="0"/>
              <a:t>	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17" y="780879"/>
            <a:ext cx="1057275" cy="49405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982200" y="1343517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Users</a:t>
            </a:r>
            <a:r>
              <a:rPr lang="fr-FR" sz="1100" b="1" dirty="0" smtClean="0"/>
              <a:t>’ meeting 2017</a:t>
            </a:r>
            <a:endParaRPr lang="fr-FR" sz="1100" b="1" dirty="0"/>
          </a:p>
        </p:txBody>
      </p:sp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4"/>
          <a:srcRect r="48779" b="-573"/>
          <a:stretch/>
        </p:blipFill>
        <p:spPr>
          <a:xfrm>
            <a:off x="934959" y="2752000"/>
            <a:ext cx="3666522" cy="337604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949876" y="4562475"/>
            <a:ext cx="395926" cy="38257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70" y="2752000"/>
            <a:ext cx="2591530" cy="27634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l="56013" b="45683"/>
          <a:stretch/>
        </p:blipFill>
        <p:spPr>
          <a:xfrm>
            <a:off x="6225513" y="4768222"/>
            <a:ext cx="2299266" cy="1318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525909" y="2793355"/>
                <a:ext cx="3084691" cy="1676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→</m:t>
                      </m:r>
                    </m:oMath>
                  </m:oMathPara>
                </a14:m>
                <a:endParaRPr lang="en-US" sz="1200" b="0" dirty="0" smtClean="0">
                  <a:ea typeface="Cambria Math" panose="02040503050406030204" pitchFamily="18" charset="0"/>
                </a:endParaRPr>
              </a:p>
              <a:p>
                <a:endParaRPr lang="en-US" sz="1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  <m:sup>
                              <m:r>
                                <a:rPr lang="en-US" sz="1200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0" dirty="0" smtClean="0">
                  <a:ea typeface="Cambria Math" panose="02040503050406030204" pitchFamily="18" charset="0"/>
                </a:endParaRPr>
              </a:p>
              <a:p>
                <a:endParaRPr lang="fr-FR" sz="1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  <m:sup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200" dirty="0" smtClean="0"/>
              </a:p>
              <a:p>
                <a:r>
                  <a:rPr lang="fr-FR" sz="1200" dirty="0" smtClean="0">
                    <a:ea typeface="Cambria Math" panose="02040503050406030204" pitchFamily="18" charset="0"/>
                  </a:rPr>
                  <a:t>	        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sz="1200" dirty="0" smtClean="0"/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𝜫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909" y="2793355"/>
                <a:ext cx="3084691" cy="167629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feil nach unten 19"/>
          <p:cNvSpPr/>
          <p:nvPr/>
        </p:nvSpPr>
        <p:spPr>
          <a:xfrm>
            <a:off x="6519034" y="4796797"/>
            <a:ext cx="123825" cy="242423"/>
          </a:xfrm>
          <a:prstGeom prst="down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Pfeil nach unten 20"/>
          <p:cNvSpPr/>
          <p:nvPr/>
        </p:nvSpPr>
        <p:spPr>
          <a:xfrm>
            <a:off x="6943629" y="5213561"/>
            <a:ext cx="123825" cy="2424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feil nach unten 21"/>
          <p:cNvSpPr/>
          <p:nvPr/>
        </p:nvSpPr>
        <p:spPr>
          <a:xfrm>
            <a:off x="7322758" y="5372669"/>
            <a:ext cx="123825" cy="2424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feil nach unten 22"/>
          <p:cNvSpPr/>
          <p:nvPr/>
        </p:nvSpPr>
        <p:spPr>
          <a:xfrm>
            <a:off x="6353985" y="5018779"/>
            <a:ext cx="123825" cy="24242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feld 23"/>
          <p:cNvSpPr txBox="1"/>
          <p:nvPr/>
        </p:nvSpPr>
        <p:spPr>
          <a:xfrm>
            <a:off x="8943879" y="5655257"/>
            <a:ext cx="240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T. </a:t>
            </a:r>
            <a:r>
              <a:rPr lang="en-US" sz="1200" dirty="0" err="1" smtClean="0"/>
              <a:t>Okino</a:t>
            </a:r>
            <a:r>
              <a:rPr lang="en-US" sz="1200" dirty="0" smtClean="0"/>
              <a:t> et al., </a:t>
            </a:r>
            <a:r>
              <a:rPr lang="en-US" sz="1200" i="1" dirty="0" smtClean="0"/>
              <a:t>J. Phys. B: At. Mol. Opt. Phys.</a:t>
            </a:r>
            <a:r>
              <a:rPr lang="en-US" sz="1200" dirty="0" smtClean="0"/>
              <a:t> </a:t>
            </a:r>
            <a:r>
              <a:rPr lang="en-US" sz="1200" b="1" dirty="0" smtClean="0"/>
              <a:t>47</a:t>
            </a:r>
            <a:r>
              <a:rPr lang="en-US" sz="1200" dirty="0" smtClean="0"/>
              <a:t>, 124007 (2014).</a:t>
            </a:r>
            <a:endParaRPr lang="fr-FR" sz="1200" dirty="0"/>
          </a:p>
        </p:txBody>
      </p:sp>
      <p:sp>
        <p:nvSpPr>
          <p:cNvPr id="19" name="Rechteck 18"/>
          <p:cNvSpPr/>
          <p:nvPr/>
        </p:nvSpPr>
        <p:spPr>
          <a:xfrm>
            <a:off x="2089488" y="3699365"/>
            <a:ext cx="395926" cy="533588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hteck 24"/>
          <p:cNvSpPr/>
          <p:nvPr/>
        </p:nvSpPr>
        <p:spPr>
          <a:xfrm>
            <a:off x="2686937" y="4893821"/>
            <a:ext cx="395926" cy="367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hteck 25"/>
          <p:cNvSpPr/>
          <p:nvPr/>
        </p:nvSpPr>
        <p:spPr>
          <a:xfrm>
            <a:off x="3268868" y="4924500"/>
            <a:ext cx="343639" cy="26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7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/>
      <p:bldP spid="19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Microsoft Office PowerPoint</Application>
  <PresentationFormat>Breitbild</PresentationFormat>
  <Paragraphs>392</Paragraphs>
  <Slides>20</Slides>
  <Notes>15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Symbol</vt:lpstr>
      <vt:lpstr>Office Theme</vt:lpstr>
      <vt:lpstr>First Experiments at FAB10: Towards Time-resolved Molecular Frame Photoelectron Angular Distributions</vt:lpstr>
      <vt:lpstr>Collaborators</vt:lpstr>
      <vt:lpstr>Photoelectron Angular Distributions (PADs)</vt:lpstr>
      <vt:lpstr>Molecular Frame PADs (MFPADs)</vt:lpstr>
      <vt:lpstr>Vector Correlation with CIEL</vt:lpstr>
      <vt:lpstr>Vector Correlation with CIEL</vt:lpstr>
      <vt:lpstr>Vector Correlation with CIEL</vt:lpstr>
      <vt:lpstr>Example: DPI of O2 (Synchrotron)</vt:lpstr>
      <vt:lpstr>Example: DPI of O2 (Synchrotron)</vt:lpstr>
      <vt:lpstr>MFPAD with Circular Polarization</vt:lpstr>
      <vt:lpstr>Example: DPI of O2 (Synchrotron)</vt:lpstr>
      <vt:lpstr>ATTOLab</vt:lpstr>
      <vt:lpstr>ATTOLab: First Tests with Harmonics</vt:lpstr>
      <vt:lpstr>DPI of NO to N+</vt:lpstr>
      <vt:lpstr>Time Delay in Molecular Photoionization</vt:lpstr>
      <vt:lpstr>Attosecond Dynamics in the DPI of O2</vt:lpstr>
      <vt:lpstr>Ready for Real Experiments!</vt:lpstr>
      <vt:lpstr>PowerPoint-Präsentation</vt:lpstr>
      <vt:lpstr>Molecular Polarimetry</vt:lpstr>
      <vt:lpstr>Time Delay in Photoionization</vt:lpstr>
    </vt:vector>
  </TitlesOfParts>
  <Company>Rechenzentrum der Universität Würzburg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Photoelectron Angular Distributions (PADs)</dc:title>
  <dc:creator>Fabian</dc:creator>
  <cp:lastModifiedBy>Fabian</cp:lastModifiedBy>
  <cp:revision>127</cp:revision>
  <dcterms:created xsi:type="dcterms:W3CDTF">2017-10-25T13:45:47Z</dcterms:created>
  <dcterms:modified xsi:type="dcterms:W3CDTF">2017-11-08T08:16:33Z</dcterms:modified>
</cp:coreProperties>
</file>